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9" r:id="rId5"/>
    <p:sldId id="261" r:id="rId6"/>
    <p:sldId id="260" r:id="rId7"/>
    <p:sldId id="262" r:id="rId8"/>
    <p:sldId id="267" r:id="rId9"/>
    <p:sldId id="268" r:id="rId10"/>
    <p:sldId id="272" r:id="rId11"/>
    <p:sldId id="264" r:id="rId12"/>
    <p:sldId id="291" r:id="rId13"/>
    <p:sldId id="269" r:id="rId14"/>
    <p:sldId id="275" r:id="rId15"/>
    <p:sldId id="265" r:id="rId16"/>
    <p:sldId id="286" r:id="rId17"/>
    <p:sldId id="287" r:id="rId18"/>
    <p:sldId id="288" r:id="rId19"/>
    <p:sldId id="289" r:id="rId20"/>
    <p:sldId id="280" r:id="rId21"/>
    <p:sldId id="281" r:id="rId22"/>
    <p:sldId id="282" r:id="rId23"/>
    <p:sldId id="283" r:id="rId24"/>
    <p:sldId id="284" r:id="rId25"/>
    <p:sldId id="285" r:id="rId26"/>
    <p:sldId id="290" r:id="rId27"/>
    <p:sldId id="27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E5F7"/>
    <a:srgbClr val="FCE0EE"/>
    <a:srgbClr val="CEEAB0"/>
    <a:srgbClr val="F9C7E0"/>
    <a:srgbClr val="2DA3A3"/>
    <a:srgbClr val="F5CBA1"/>
    <a:srgbClr val="DDF5A1"/>
    <a:srgbClr val="FFCCFF"/>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812CBE-48C7-4057-9A78-C6772D7CC686}" v="31" dt="2023-10-03T15:51:43.6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2T23:22:05.9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51,'0'-1,"0"0,0 0,1 1,-1-1,0 0,1 1,-1-1,1 0,-1 1,1-1,-1 1,1-1,-1 1,1-1,-1 1,1-1,0 1,-1-1,1 1,0 0,0 0,-1-1,1 1,0 0,1 0,24-6,-19 5,69-12,132-4,83 17,-122 2,45-2,-193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2T23:22:07.2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2,'69'-1,"78"3,-85 9,-45-7,-1-1,21 2,121 10,-99-8,0-3,94-5,-57-1,-35 2,-37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2T23:22:12.5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49,'506'0,"-480"-1,0-2,0-1,42-12,-42 9,1 1,1 1,31-2,-38 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2T23:22:14.5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1,'1010'0,"-988"0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2T23:22:15.6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1 123,'12'-1,"-1"-1,1 0,-1 0,21-8,10-2,435-72,-396 77,114 5,-109 3,-79-1,0 0,0 1,0-1,8 3,0 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D8427-1BB6-2A74-CD2A-B2FD9ACE40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21704AD-5EC4-36FF-6BC6-66501905A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9D42375-2204-B146-6DC4-68A894678D6C}"/>
              </a:ext>
            </a:extLst>
          </p:cNvPr>
          <p:cNvSpPr>
            <a:spLocks noGrp="1"/>
          </p:cNvSpPr>
          <p:nvPr>
            <p:ph type="dt" sz="half" idx="10"/>
          </p:nvPr>
        </p:nvSpPr>
        <p:spPr/>
        <p:txBody>
          <a:bodyPr/>
          <a:lstStyle/>
          <a:p>
            <a:fld id="{1436E055-D9B0-4C59-B50D-A68373D99EE1}" type="datetimeFigureOut">
              <a:rPr lang="en-IN" smtClean="0"/>
              <a:t>26-05-2024</a:t>
            </a:fld>
            <a:endParaRPr lang="en-IN"/>
          </a:p>
        </p:txBody>
      </p:sp>
      <p:sp>
        <p:nvSpPr>
          <p:cNvPr id="5" name="Footer Placeholder 4">
            <a:extLst>
              <a:ext uri="{FF2B5EF4-FFF2-40B4-BE49-F238E27FC236}">
                <a16:creationId xmlns:a16="http://schemas.microsoft.com/office/drawing/2014/main" id="{B3573D03-6DF5-7BF5-5D90-0649BBAEA3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4B80FE-E805-A842-A6E1-0DD5FD96B6C4}"/>
              </a:ext>
            </a:extLst>
          </p:cNvPr>
          <p:cNvSpPr>
            <a:spLocks noGrp="1"/>
          </p:cNvSpPr>
          <p:nvPr>
            <p:ph type="sldNum" sz="quarter" idx="12"/>
          </p:nvPr>
        </p:nvSpPr>
        <p:spPr/>
        <p:txBody>
          <a:bodyPr/>
          <a:lstStyle/>
          <a:p>
            <a:fld id="{2BA83F35-B3A2-4217-9A5D-1103B67F743F}" type="slidenum">
              <a:rPr lang="en-IN" smtClean="0"/>
              <a:t>‹#›</a:t>
            </a:fld>
            <a:endParaRPr lang="en-IN"/>
          </a:p>
        </p:txBody>
      </p:sp>
    </p:spTree>
    <p:extLst>
      <p:ext uri="{BB962C8B-B14F-4D97-AF65-F5344CB8AC3E}">
        <p14:creationId xmlns:p14="http://schemas.microsoft.com/office/powerpoint/2010/main" val="2645625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6EB9B-1989-F503-F583-4A132D076A6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659CEA3-6867-05AD-AA4B-493EFBFBDB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A83709-0D1C-7099-5815-5F539AB0BC9F}"/>
              </a:ext>
            </a:extLst>
          </p:cNvPr>
          <p:cNvSpPr>
            <a:spLocks noGrp="1"/>
          </p:cNvSpPr>
          <p:nvPr>
            <p:ph type="dt" sz="half" idx="10"/>
          </p:nvPr>
        </p:nvSpPr>
        <p:spPr/>
        <p:txBody>
          <a:bodyPr/>
          <a:lstStyle/>
          <a:p>
            <a:fld id="{1436E055-D9B0-4C59-B50D-A68373D99EE1}" type="datetimeFigureOut">
              <a:rPr lang="en-IN" smtClean="0"/>
              <a:t>26-05-2024</a:t>
            </a:fld>
            <a:endParaRPr lang="en-IN"/>
          </a:p>
        </p:txBody>
      </p:sp>
      <p:sp>
        <p:nvSpPr>
          <p:cNvPr id="5" name="Footer Placeholder 4">
            <a:extLst>
              <a:ext uri="{FF2B5EF4-FFF2-40B4-BE49-F238E27FC236}">
                <a16:creationId xmlns:a16="http://schemas.microsoft.com/office/drawing/2014/main" id="{8F4AC6B0-105F-0CCA-A074-F560BCCC61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FF7DC9-A3C1-ED55-4A2C-238590B8AF15}"/>
              </a:ext>
            </a:extLst>
          </p:cNvPr>
          <p:cNvSpPr>
            <a:spLocks noGrp="1"/>
          </p:cNvSpPr>
          <p:nvPr>
            <p:ph type="sldNum" sz="quarter" idx="12"/>
          </p:nvPr>
        </p:nvSpPr>
        <p:spPr/>
        <p:txBody>
          <a:bodyPr/>
          <a:lstStyle/>
          <a:p>
            <a:fld id="{2BA83F35-B3A2-4217-9A5D-1103B67F743F}" type="slidenum">
              <a:rPr lang="en-IN" smtClean="0"/>
              <a:t>‹#›</a:t>
            </a:fld>
            <a:endParaRPr lang="en-IN"/>
          </a:p>
        </p:txBody>
      </p:sp>
    </p:spTree>
    <p:extLst>
      <p:ext uri="{BB962C8B-B14F-4D97-AF65-F5344CB8AC3E}">
        <p14:creationId xmlns:p14="http://schemas.microsoft.com/office/powerpoint/2010/main" val="2083328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5EC776-1D83-503A-F739-161C02709E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7F76F29-2DD3-4ABB-1B71-1554E75903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7C9713-62B7-E85E-0196-72646CFB6722}"/>
              </a:ext>
            </a:extLst>
          </p:cNvPr>
          <p:cNvSpPr>
            <a:spLocks noGrp="1"/>
          </p:cNvSpPr>
          <p:nvPr>
            <p:ph type="dt" sz="half" idx="10"/>
          </p:nvPr>
        </p:nvSpPr>
        <p:spPr/>
        <p:txBody>
          <a:bodyPr/>
          <a:lstStyle/>
          <a:p>
            <a:fld id="{1436E055-D9B0-4C59-B50D-A68373D99EE1}" type="datetimeFigureOut">
              <a:rPr lang="en-IN" smtClean="0"/>
              <a:t>26-05-2024</a:t>
            </a:fld>
            <a:endParaRPr lang="en-IN"/>
          </a:p>
        </p:txBody>
      </p:sp>
      <p:sp>
        <p:nvSpPr>
          <p:cNvPr id="5" name="Footer Placeholder 4">
            <a:extLst>
              <a:ext uri="{FF2B5EF4-FFF2-40B4-BE49-F238E27FC236}">
                <a16:creationId xmlns:a16="http://schemas.microsoft.com/office/drawing/2014/main" id="{989A0EBD-C04E-A625-1735-E3FDB28EB3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B79116-744D-6A11-B1DE-371AEA854DBB}"/>
              </a:ext>
            </a:extLst>
          </p:cNvPr>
          <p:cNvSpPr>
            <a:spLocks noGrp="1"/>
          </p:cNvSpPr>
          <p:nvPr>
            <p:ph type="sldNum" sz="quarter" idx="12"/>
          </p:nvPr>
        </p:nvSpPr>
        <p:spPr/>
        <p:txBody>
          <a:bodyPr/>
          <a:lstStyle/>
          <a:p>
            <a:fld id="{2BA83F35-B3A2-4217-9A5D-1103B67F743F}" type="slidenum">
              <a:rPr lang="en-IN" smtClean="0"/>
              <a:t>‹#›</a:t>
            </a:fld>
            <a:endParaRPr lang="en-IN"/>
          </a:p>
        </p:txBody>
      </p:sp>
    </p:spTree>
    <p:extLst>
      <p:ext uri="{BB962C8B-B14F-4D97-AF65-F5344CB8AC3E}">
        <p14:creationId xmlns:p14="http://schemas.microsoft.com/office/powerpoint/2010/main" val="1964318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D3405-9B9C-52EA-39C7-7B9D3CACC2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B971EA-4D3D-6943-5996-1544AD805C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A003C1-6FA9-8056-9CCD-311ACEE76259}"/>
              </a:ext>
            </a:extLst>
          </p:cNvPr>
          <p:cNvSpPr>
            <a:spLocks noGrp="1"/>
          </p:cNvSpPr>
          <p:nvPr>
            <p:ph type="dt" sz="half" idx="10"/>
          </p:nvPr>
        </p:nvSpPr>
        <p:spPr/>
        <p:txBody>
          <a:bodyPr/>
          <a:lstStyle/>
          <a:p>
            <a:fld id="{1436E055-D9B0-4C59-B50D-A68373D99EE1}" type="datetimeFigureOut">
              <a:rPr lang="en-IN" smtClean="0"/>
              <a:t>26-05-2024</a:t>
            </a:fld>
            <a:endParaRPr lang="en-IN"/>
          </a:p>
        </p:txBody>
      </p:sp>
      <p:sp>
        <p:nvSpPr>
          <p:cNvPr id="5" name="Footer Placeholder 4">
            <a:extLst>
              <a:ext uri="{FF2B5EF4-FFF2-40B4-BE49-F238E27FC236}">
                <a16:creationId xmlns:a16="http://schemas.microsoft.com/office/drawing/2014/main" id="{9A0677A9-9463-2577-A887-4CBC1B8E37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CBF5E4-4C40-AAE5-51CC-9539FAA08116}"/>
              </a:ext>
            </a:extLst>
          </p:cNvPr>
          <p:cNvSpPr>
            <a:spLocks noGrp="1"/>
          </p:cNvSpPr>
          <p:nvPr>
            <p:ph type="sldNum" sz="quarter" idx="12"/>
          </p:nvPr>
        </p:nvSpPr>
        <p:spPr/>
        <p:txBody>
          <a:bodyPr/>
          <a:lstStyle/>
          <a:p>
            <a:fld id="{2BA83F35-B3A2-4217-9A5D-1103B67F743F}" type="slidenum">
              <a:rPr lang="en-IN" smtClean="0"/>
              <a:t>‹#›</a:t>
            </a:fld>
            <a:endParaRPr lang="en-IN"/>
          </a:p>
        </p:txBody>
      </p:sp>
    </p:spTree>
    <p:extLst>
      <p:ext uri="{BB962C8B-B14F-4D97-AF65-F5344CB8AC3E}">
        <p14:creationId xmlns:p14="http://schemas.microsoft.com/office/powerpoint/2010/main" val="1570254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B25E-57F4-3B10-5EAF-330EF76365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61C2E8F-C747-A896-3F08-DCBB667CB1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1FFE58-A172-7455-0B8C-3BC7592F2CDD}"/>
              </a:ext>
            </a:extLst>
          </p:cNvPr>
          <p:cNvSpPr>
            <a:spLocks noGrp="1"/>
          </p:cNvSpPr>
          <p:nvPr>
            <p:ph type="dt" sz="half" idx="10"/>
          </p:nvPr>
        </p:nvSpPr>
        <p:spPr/>
        <p:txBody>
          <a:bodyPr/>
          <a:lstStyle/>
          <a:p>
            <a:fld id="{1436E055-D9B0-4C59-B50D-A68373D99EE1}" type="datetimeFigureOut">
              <a:rPr lang="en-IN" smtClean="0"/>
              <a:t>26-05-2024</a:t>
            </a:fld>
            <a:endParaRPr lang="en-IN"/>
          </a:p>
        </p:txBody>
      </p:sp>
      <p:sp>
        <p:nvSpPr>
          <p:cNvPr id="5" name="Footer Placeholder 4">
            <a:extLst>
              <a:ext uri="{FF2B5EF4-FFF2-40B4-BE49-F238E27FC236}">
                <a16:creationId xmlns:a16="http://schemas.microsoft.com/office/drawing/2014/main" id="{A8754FE0-D77A-EB1A-6B9E-04DE8CF763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BB455A-FCA5-653A-422B-F20EAD66F56A}"/>
              </a:ext>
            </a:extLst>
          </p:cNvPr>
          <p:cNvSpPr>
            <a:spLocks noGrp="1"/>
          </p:cNvSpPr>
          <p:nvPr>
            <p:ph type="sldNum" sz="quarter" idx="12"/>
          </p:nvPr>
        </p:nvSpPr>
        <p:spPr/>
        <p:txBody>
          <a:bodyPr/>
          <a:lstStyle/>
          <a:p>
            <a:fld id="{2BA83F35-B3A2-4217-9A5D-1103B67F743F}" type="slidenum">
              <a:rPr lang="en-IN" smtClean="0"/>
              <a:t>‹#›</a:t>
            </a:fld>
            <a:endParaRPr lang="en-IN"/>
          </a:p>
        </p:txBody>
      </p:sp>
    </p:spTree>
    <p:extLst>
      <p:ext uri="{BB962C8B-B14F-4D97-AF65-F5344CB8AC3E}">
        <p14:creationId xmlns:p14="http://schemas.microsoft.com/office/powerpoint/2010/main" val="127357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90E34-6646-E6DA-B3AB-F2F8BA5347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465A27-5FCD-7C49-0771-504F1FB0AF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722DD58-62AF-4EAB-5090-5EE5B3D313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CE19AFA-850A-BEF9-498F-89F9E8A2D64B}"/>
              </a:ext>
            </a:extLst>
          </p:cNvPr>
          <p:cNvSpPr>
            <a:spLocks noGrp="1"/>
          </p:cNvSpPr>
          <p:nvPr>
            <p:ph type="dt" sz="half" idx="10"/>
          </p:nvPr>
        </p:nvSpPr>
        <p:spPr/>
        <p:txBody>
          <a:bodyPr/>
          <a:lstStyle/>
          <a:p>
            <a:fld id="{1436E055-D9B0-4C59-B50D-A68373D99EE1}" type="datetimeFigureOut">
              <a:rPr lang="en-IN" smtClean="0"/>
              <a:t>26-05-2024</a:t>
            </a:fld>
            <a:endParaRPr lang="en-IN"/>
          </a:p>
        </p:txBody>
      </p:sp>
      <p:sp>
        <p:nvSpPr>
          <p:cNvPr id="6" name="Footer Placeholder 5">
            <a:extLst>
              <a:ext uri="{FF2B5EF4-FFF2-40B4-BE49-F238E27FC236}">
                <a16:creationId xmlns:a16="http://schemas.microsoft.com/office/drawing/2014/main" id="{866E12B7-D6C8-D6D0-5BAB-4D03F95E5FB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8FB60F-F35F-AA4B-966A-B76886050797}"/>
              </a:ext>
            </a:extLst>
          </p:cNvPr>
          <p:cNvSpPr>
            <a:spLocks noGrp="1"/>
          </p:cNvSpPr>
          <p:nvPr>
            <p:ph type="sldNum" sz="quarter" idx="12"/>
          </p:nvPr>
        </p:nvSpPr>
        <p:spPr/>
        <p:txBody>
          <a:bodyPr/>
          <a:lstStyle/>
          <a:p>
            <a:fld id="{2BA83F35-B3A2-4217-9A5D-1103B67F743F}" type="slidenum">
              <a:rPr lang="en-IN" smtClean="0"/>
              <a:t>‹#›</a:t>
            </a:fld>
            <a:endParaRPr lang="en-IN"/>
          </a:p>
        </p:txBody>
      </p:sp>
    </p:spTree>
    <p:extLst>
      <p:ext uri="{BB962C8B-B14F-4D97-AF65-F5344CB8AC3E}">
        <p14:creationId xmlns:p14="http://schemas.microsoft.com/office/powerpoint/2010/main" val="1207059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5477-78D5-CF03-6ECD-EF1A8B4FF41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5982C1-2799-E4DF-237B-65F67F9B8E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538E87-CF8B-3F78-559C-509313608B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63436C2-CC18-CD4E-D5E6-D4E7149933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F7593D-0BC0-9532-EE20-5C7E147EBA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3E8310F-628A-09B9-93FC-401DFCB4F5BD}"/>
              </a:ext>
            </a:extLst>
          </p:cNvPr>
          <p:cNvSpPr>
            <a:spLocks noGrp="1"/>
          </p:cNvSpPr>
          <p:nvPr>
            <p:ph type="dt" sz="half" idx="10"/>
          </p:nvPr>
        </p:nvSpPr>
        <p:spPr/>
        <p:txBody>
          <a:bodyPr/>
          <a:lstStyle/>
          <a:p>
            <a:fld id="{1436E055-D9B0-4C59-B50D-A68373D99EE1}" type="datetimeFigureOut">
              <a:rPr lang="en-IN" smtClean="0"/>
              <a:t>26-05-2024</a:t>
            </a:fld>
            <a:endParaRPr lang="en-IN"/>
          </a:p>
        </p:txBody>
      </p:sp>
      <p:sp>
        <p:nvSpPr>
          <p:cNvPr id="8" name="Footer Placeholder 7">
            <a:extLst>
              <a:ext uri="{FF2B5EF4-FFF2-40B4-BE49-F238E27FC236}">
                <a16:creationId xmlns:a16="http://schemas.microsoft.com/office/drawing/2014/main" id="{F03C1166-D50A-5DD6-E7E0-6FC43374D51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872B571-E73B-3F6C-4E7D-0E86B3F9DFF1}"/>
              </a:ext>
            </a:extLst>
          </p:cNvPr>
          <p:cNvSpPr>
            <a:spLocks noGrp="1"/>
          </p:cNvSpPr>
          <p:nvPr>
            <p:ph type="sldNum" sz="quarter" idx="12"/>
          </p:nvPr>
        </p:nvSpPr>
        <p:spPr/>
        <p:txBody>
          <a:bodyPr/>
          <a:lstStyle/>
          <a:p>
            <a:fld id="{2BA83F35-B3A2-4217-9A5D-1103B67F743F}" type="slidenum">
              <a:rPr lang="en-IN" smtClean="0"/>
              <a:t>‹#›</a:t>
            </a:fld>
            <a:endParaRPr lang="en-IN"/>
          </a:p>
        </p:txBody>
      </p:sp>
    </p:spTree>
    <p:extLst>
      <p:ext uri="{BB962C8B-B14F-4D97-AF65-F5344CB8AC3E}">
        <p14:creationId xmlns:p14="http://schemas.microsoft.com/office/powerpoint/2010/main" val="3217128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29B6C-1F67-7FDF-1DAF-E7FB8344E86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772E00B-9F15-F508-9E91-0B40B18D2F0A}"/>
              </a:ext>
            </a:extLst>
          </p:cNvPr>
          <p:cNvSpPr>
            <a:spLocks noGrp="1"/>
          </p:cNvSpPr>
          <p:nvPr>
            <p:ph type="dt" sz="half" idx="10"/>
          </p:nvPr>
        </p:nvSpPr>
        <p:spPr/>
        <p:txBody>
          <a:bodyPr/>
          <a:lstStyle/>
          <a:p>
            <a:fld id="{1436E055-D9B0-4C59-B50D-A68373D99EE1}" type="datetimeFigureOut">
              <a:rPr lang="en-IN" smtClean="0"/>
              <a:t>26-05-2024</a:t>
            </a:fld>
            <a:endParaRPr lang="en-IN"/>
          </a:p>
        </p:txBody>
      </p:sp>
      <p:sp>
        <p:nvSpPr>
          <p:cNvPr id="4" name="Footer Placeholder 3">
            <a:extLst>
              <a:ext uri="{FF2B5EF4-FFF2-40B4-BE49-F238E27FC236}">
                <a16:creationId xmlns:a16="http://schemas.microsoft.com/office/drawing/2014/main" id="{AEA1955E-E94A-5312-79EA-20DA08F9A66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244EF19-1781-2971-1C21-5D011BDF0338}"/>
              </a:ext>
            </a:extLst>
          </p:cNvPr>
          <p:cNvSpPr>
            <a:spLocks noGrp="1"/>
          </p:cNvSpPr>
          <p:nvPr>
            <p:ph type="sldNum" sz="quarter" idx="12"/>
          </p:nvPr>
        </p:nvSpPr>
        <p:spPr/>
        <p:txBody>
          <a:bodyPr/>
          <a:lstStyle/>
          <a:p>
            <a:fld id="{2BA83F35-B3A2-4217-9A5D-1103B67F743F}" type="slidenum">
              <a:rPr lang="en-IN" smtClean="0"/>
              <a:t>‹#›</a:t>
            </a:fld>
            <a:endParaRPr lang="en-IN"/>
          </a:p>
        </p:txBody>
      </p:sp>
    </p:spTree>
    <p:extLst>
      <p:ext uri="{BB962C8B-B14F-4D97-AF65-F5344CB8AC3E}">
        <p14:creationId xmlns:p14="http://schemas.microsoft.com/office/powerpoint/2010/main" val="47164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093E07-8E82-2204-22B2-EFBF83C66DF6}"/>
              </a:ext>
            </a:extLst>
          </p:cNvPr>
          <p:cNvSpPr>
            <a:spLocks noGrp="1"/>
          </p:cNvSpPr>
          <p:nvPr>
            <p:ph type="dt" sz="half" idx="10"/>
          </p:nvPr>
        </p:nvSpPr>
        <p:spPr/>
        <p:txBody>
          <a:bodyPr/>
          <a:lstStyle/>
          <a:p>
            <a:fld id="{1436E055-D9B0-4C59-B50D-A68373D99EE1}" type="datetimeFigureOut">
              <a:rPr lang="en-IN" smtClean="0"/>
              <a:t>26-05-2024</a:t>
            </a:fld>
            <a:endParaRPr lang="en-IN"/>
          </a:p>
        </p:txBody>
      </p:sp>
      <p:sp>
        <p:nvSpPr>
          <p:cNvPr id="3" name="Footer Placeholder 2">
            <a:extLst>
              <a:ext uri="{FF2B5EF4-FFF2-40B4-BE49-F238E27FC236}">
                <a16:creationId xmlns:a16="http://schemas.microsoft.com/office/drawing/2014/main" id="{AE8ECD45-78E6-3EE9-20FA-DC56895A2B3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E915C42-7CE7-54AB-D3B6-91B0597E30BF}"/>
              </a:ext>
            </a:extLst>
          </p:cNvPr>
          <p:cNvSpPr>
            <a:spLocks noGrp="1"/>
          </p:cNvSpPr>
          <p:nvPr>
            <p:ph type="sldNum" sz="quarter" idx="12"/>
          </p:nvPr>
        </p:nvSpPr>
        <p:spPr/>
        <p:txBody>
          <a:bodyPr/>
          <a:lstStyle/>
          <a:p>
            <a:fld id="{2BA83F35-B3A2-4217-9A5D-1103B67F743F}" type="slidenum">
              <a:rPr lang="en-IN" smtClean="0"/>
              <a:t>‹#›</a:t>
            </a:fld>
            <a:endParaRPr lang="en-IN"/>
          </a:p>
        </p:txBody>
      </p:sp>
    </p:spTree>
    <p:extLst>
      <p:ext uri="{BB962C8B-B14F-4D97-AF65-F5344CB8AC3E}">
        <p14:creationId xmlns:p14="http://schemas.microsoft.com/office/powerpoint/2010/main" val="1422662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4EE2D-244B-1EC3-327A-9036DB2D07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205A742-08CE-4407-C945-5018A91F56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05B1E59-04B5-7F7A-F016-178F0199BB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A3EDD4-7172-695D-9E19-3FDA00B920D6}"/>
              </a:ext>
            </a:extLst>
          </p:cNvPr>
          <p:cNvSpPr>
            <a:spLocks noGrp="1"/>
          </p:cNvSpPr>
          <p:nvPr>
            <p:ph type="dt" sz="half" idx="10"/>
          </p:nvPr>
        </p:nvSpPr>
        <p:spPr/>
        <p:txBody>
          <a:bodyPr/>
          <a:lstStyle/>
          <a:p>
            <a:fld id="{1436E055-D9B0-4C59-B50D-A68373D99EE1}" type="datetimeFigureOut">
              <a:rPr lang="en-IN" smtClean="0"/>
              <a:t>26-05-2024</a:t>
            </a:fld>
            <a:endParaRPr lang="en-IN"/>
          </a:p>
        </p:txBody>
      </p:sp>
      <p:sp>
        <p:nvSpPr>
          <p:cNvPr id="6" name="Footer Placeholder 5">
            <a:extLst>
              <a:ext uri="{FF2B5EF4-FFF2-40B4-BE49-F238E27FC236}">
                <a16:creationId xmlns:a16="http://schemas.microsoft.com/office/drawing/2014/main" id="{629E702E-4B2A-34B0-843F-F45290DAC5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63B73A-5E1E-D472-F4C7-B786AAB20D71}"/>
              </a:ext>
            </a:extLst>
          </p:cNvPr>
          <p:cNvSpPr>
            <a:spLocks noGrp="1"/>
          </p:cNvSpPr>
          <p:nvPr>
            <p:ph type="sldNum" sz="quarter" idx="12"/>
          </p:nvPr>
        </p:nvSpPr>
        <p:spPr/>
        <p:txBody>
          <a:bodyPr/>
          <a:lstStyle/>
          <a:p>
            <a:fld id="{2BA83F35-B3A2-4217-9A5D-1103B67F743F}" type="slidenum">
              <a:rPr lang="en-IN" smtClean="0"/>
              <a:t>‹#›</a:t>
            </a:fld>
            <a:endParaRPr lang="en-IN"/>
          </a:p>
        </p:txBody>
      </p:sp>
    </p:spTree>
    <p:extLst>
      <p:ext uri="{BB962C8B-B14F-4D97-AF65-F5344CB8AC3E}">
        <p14:creationId xmlns:p14="http://schemas.microsoft.com/office/powerpoint/2010/main" val="3148914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744EE-7043-FC08-86D6-5A808EF322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4A5F944-C6CC-61CF-FF72-C3AF9B7972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484B3C8-B1F7-CBBC-5389-CA278992E9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1ABCCC-1D2E-843A-9187-FF888C8BB94D}"/>
              </a:ext>
            </a:extLst>
          </p:cNvPr>
          <p:cNvSpPr>
            <a:spLocks noGrp="1"/>
          </p:cNvSpPr>
          <p:nvPr>
            <p:ph type="dt" sz="half" idx="10"/>
          </p:nvPr>
        </p:nvSpPr>
        <p:spPr/>
        <p:txBody>
          <a:bodyPr/>
          <a:lstStyle/>
          <a:p>
            <a:fld id="{1436E055-D9B0-4C59-B50D-A68373D99EE1}" type="datetimeFigureOut">
              <a:rPr lang="en-IN" smtClean="0"/>
              <a:t>26-05-2024</a:t>
            </a:fld>
            <a:endParaRPr lang="en-IN"/>
          </a:p>
        </p:txBody>
      </p:sp>
      <p:sp>
        <p:nvSpPr>
          <p:cNvPr id="6" name="Footer Placeholder 5">
            <a:extLst>
              <a:ext uri="{FF2B5EF4-FFF2-40B4-BE49-F238E27FC236}">
                <a16:creationId xmlns:a16="http://schemas.microsoft.com/office/drawing/2014/main" id="{22938E4D-6533-7893-7AD8-90AA0F99BC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65426D-EFEE-BA65-240D-5E5B6A5060FF}"/>
              </a:ext>
            </a:extLst>
          </p:cNvPr>
          <p:cNvSpPr>
            <a:spLocks noGrp="1"/>
          </p:cNvSpPr>
          <p:nvPr>
            <p:ph type="sldNum" sz="quarter" idx="12"/>
          </p:nvPr>
        </p:nvSpPr>
        <p:spPr/>
        <p:txBody>
          <a:bodyPr/>
          <a:lstStyle/>
          <a:p>
            <a:fld id="{2BA83F35-B3A2-4217-9A5D-1103B67F743F}" type="slidenum">
              <a:rPr lang="en-IN" smtClean="0"/>
              <a:t>‹#›</a:t>
            </a:fld>
            <a:endParaRPr lang="en-IN"/>
          </a:p>
        </p:txBody>
      </p:sp>
    </p:spTree>
    <p:extLst>
      <p:ext uri="{BB962C8B-B14F-4D97-AF65-F5344CB8AC3E}">
        <p14:creationId xmlns:p14="http://schemas.microsoft.com/office/powerpoint/2010/main" val="342424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6CDA29-3B12-EB3D-8B8B-94AFAABF2D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AB58C6-86B6-466D-DFBE-B954DB8579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2D4BA6-4B19-B01E-DA5C-8ADC436DE3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36E055-D9B0-4C59-B50D-A68373D99EE1}" type="datetimeFigureOut">
              <a:rPr lang="en-IN" smtClean="0"/>
              <a:t>26-05-2024</a:t>
            </a:fld>
            <a:endParaRPr lang="en-IN"/>
          </a:p>
        </p:txBody>
      </p:sp>
      <p:sp>
        <p:nvSpPr>
          <p:cNvPr id="5" name="Footer Placeholder 4">
            <a:extLst>
              <a:ext uri="{FF2B5EF4-FFF2-40B4-BE49-F238E27FC236}">
                <a16:creationId xmlns:a16="http://schemas.microsoft.com/office/drawing/2014/main" id="{22491D1E-1392-58EC-A620-73D788BE11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CC84D36-F046-505A-447E-F328A0C1D3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A83F35-B3A2-4217-9A5D-1103B67F743F}" type="slidenum">
              <a:rPr lang="en-IN" smtClean="0"/>
              <a:t>‹#›</a:t>
            </a:fld>
            <a:endParaRPr lang="en-IN"/>
          </a:p>
        </p:txBody>
      </p:sp>
    </p:spTree>
    <p:extLst>
      <p:ext uri="{BB962C8B-B14F-4D97-AF65-F5344CB8AC3E}">
        <p14:creationId xmlns:p14="http://schemas.microsoft.com/office/powerpoint/2010/main" val="1065565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11.png"/><Relationship Id="rId12" Type="http://schemas.openxmlformats.org/officeDocument/2006/relationships/image" Target="../media/image15.png"/><Relationship Id="rId2" Type="http://schemas.openxmlformats.org/officeDocument/2006/relationships/image" Target="../media/image8.png"/><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0.png"/><Relationship Id="rId11" Type="http://schemas.microsoft.com/office/2007/relationships/hdphoto" Target="../media/hdphoto3.wdp"/><Relationship Id="rId5" Type="http://schemas.microsoft.com/office/2007/relationships/hdphoto" Target="../media/hdphoto2.wdp"/><Relationship Id="rId15" Type="http://schemas.microsoft.com/office/2007/relationships/hdphoto" Target="../media/hdphoto5.wdp"/><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customXml" Target="../ink/ink5.xml"/><Relationship Id="rId3" Type="http://schemas.openxmlformats.org/officeDocument/2006/relationships/image" Target="../media/image20.png"/><Relationship Id="rId7" Type="http://schemas.openxmlformats.org/officeDocument/2006/relationships/customXml" Target="../ink/ink2.xml"/><Relationship Id="rId12"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customXml" Target="../ink/ink3.xml"/><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A292D1-7FF0-FA97-705B-733A45B8136A}"/>
              </a:ext>
            </a:extLst>
          </p:cNvPr>
          <p:cNvPicPr>
            <a:picLocks noChangeAspect="1"/>
          </p:cNvPicPr>
          <p:nvPr/>
        </p:nvPicPr>
        <p:blipFill>
          <a:blip r:embed="rId2">
            <a:alphaModFix amt="35000"/>
          </a:blip>
          <a:stretch>
            <a:fillRect/>
          </a:stretch>
        </p:blipFill>
        <p:spPr>
          <a:xfrm>
            <a:off x="0" y="-5376"/>
            <a:ext cx="12191999" cy="6863375"/>
          </a:xfrm>
          <a:prstGeom prst="rect">
            <a:avLst/>
          </a:prstGeom>
        </p:spPr>
      </p:pic>
      <p:sp>
        <p:nvSpPr>
          <p:cNvPr id="7" name="TextBox 6">
            <a:extLst>
              <a:ext uri="{FF2B5EF4-FFF2-40B4-BE49-F238E27FC236}">
                <a16:creationId xmlns:a16="http://schemas.microsoft.com/office/drawing/2014/main" id="{1CBC068A-5CCE-BCAF-662A-4AF869F484C7}"/>
              </a:ext>
            </a:extLst>
          </p:cNvPr>
          <p:cNvSpPr txBox="1"/>
          <p:nvPr/>
        </p:nvSpPr>
        <p:spPr>
          <a:xfrm>
            <a:off x="163902" y="0"/>
            <a:ext cx="12028097" cy="830997"/>
          </a:xfrm>
          <a:prstGeom prst="rect">
            <a:avLst/>
          </a:prstGeom>
          <a:noFill/>
        </p:spPr>
        <p:txBody>
          <a:bodyPr wrap="square" rtlCol="0">
            <a:spAutoFit/>
          </a:bodyPr>
          <a:lstStyle/>
          <a:p>
            <a:pPr algn="r"/>
            <a:r>
              <a:rPr lang="en-US" sz="1600" b="1">
                <a:solidFill>
                  <a:srgbClr val="002060"/>
                </a:solidFill>
                <a:latin typeface="Bahnschrift SemiBold" panose="020B0502040204020203" pitchFamily="34" charset="0"/>
              </a:rPr>
              <a:t>MGMT 58200</a:t>
            </a:r>
          </a:p>
          <a:p>
            <a:pPr algn="r"/>
            <a:r>
              <a:rPr lang="en-US" sz="1600" b="1">
                <a:solidFill>
                  <a:srgbClr val="002060"/>
                </a:solidFill>
                <a:latin typeface="Bahnschrift SemiBold" panose="020B0502040204020203" pitchFamily="34" charset="0"/>
              </a:rPr>
              <a:t>MANAGEMENT OF ORGANIZATIONAL DATA</a:t>
            </a:r>
          </a:p>
          <a:p>
            <a:pPr algn="r"/>
            <a:r>
              <a:rPr lang="en-US" sz="1600" b="1">
                <a:solidFill>
                  <a:srgbClr val="002060"/>
                </a:solidFill>
                <a:latin typeface="Bahnschrift SemiBold" panose="020B0502040204020203" pitchFamily="34" charset="0"/>
              </a:rPr>
              <a:t>GROUP PROJECT(1:10 SESSION)</a:t>
            </a:r>
            <a:endParaRPr lang="en-IN" sz="1600" b="1">
              <a:solidFill>
                <a:srgbClr val="002060"/>
              </a:solidFill>
              <a:latin typeface="Bahnschrift SemiBold" panose="020B0502040204020203" pitchFamily="34" charset="0"/>
            </a:endParaRPr>
          </a:p>
        </p:txBody>
      </p:sp>
      <p:sp>
        <p:nvSpPr>
          <p:cNvPr id="8" name="TextBox 7">
            <a:extLst>
              <a:ext uri="{FF2B5EF4-FFF2-40B4-BE49-F238E27FC236}">
                <a16:creationId xmlns:a16="http://schemas.microsoft.com/office/drawing/2014/main" id="{10AA11AA-C917-C297-7FAF-FA73A3A3707B}"/>
              </a:ext>
            </a:extLst>
          </p:cNvPr>
          <p:cNvSpPr txBox="1"/>
          <p:nvPr/>
        </p:nvSpPr>
        <p:spPr>
          <a:xfrm>
            <a:off x="4424118" y="104397"/>
            <a:ext cx="2385013" cy="646331"/>
          </a:xfrm>
          <a:prstGeom prst="rect">
            <a:avLst/>
          </a:prstGeom>
          <a:noFill/>
        </p:spPr>
        <p:txBody>
          <a:bodyPr wrap="square" rtlCol="0">
            <a:spAutoFit/>
          </a:bodyPr>
          <a:lstStyle/>
          <a:p>
            <a:r>
              <a:rPr lang="en-US" sz="3600" b="1">
                <a:solidFill>
                  <a:srgbClr val="CC0099"/>
                </a:solidFill>
                <a:latin typeface="Modern Love" panose="020F0502020204030204" pitchFamily="82" charset="0"/>
              </a:rPr>
              <a:t>TEAM # 1</a:t>
            </a:r>
            <a:endParaRPr lang="en-IN" sz="3600" b="1">
              <a:solidFill>
                <a:srgbClr val="CC0099"/>
              </a:solidFill>
              <a:latin typeface="Modern Love" panose="020F0502020204030204" pitchFamily="82" charset="0"/>
            </a:endParaRPr>
          </a:p>
        </p:txBody>
      </p:sp>
      <p:pic>
        <p:nvPicPr>
          <p:cNvPr id="15" name="Picture 14">
            <a:extLst>
              <a:ext uri="{FF2B5EF4-FFF2-40B4-BE49-F238E27FC236}">
                <a16:creationId xmlns:a16="http://schemas.microsoft.com/office/drawing/2014/main" id="{90EF511B-6E1F-219A-D5F3-67EBADB548A5}"/>
              </a:ext>
            </a:extLst>
          </p:cNvPr>
          <p:cNvPicPr>
            <a:picLocks noChangeAspect="1"/>
          </p:cNvPicPr>
          <p:nvPr/>
        </p:nvPicPr>
        <p:blipFill rotWithShape="1">
          <a:blip r:embed="rId3">
            <a:extLst>
              <a:ext uri="{28A0092B-C50C-407E-A947-70E740481C1C}">
                <a14:useLocalDpi xmlns:a14="http://schemas.microsoft.com/office/drawing/2010/main" val="0"/>
              </a:ext>
            </a:extLst>
          </a:blip>
          <a:srcRect l="14055" r="20334" b="23536"/>
          <a:stretch/>
        </p:blipFill>
        <p:spPr>
          <a:xfrm>
            <a:off x="5651048" y="3808175"/>
            <a:ext cx="2027989" cy="2363427"/>
          </a:xfrm>
          <a:prstGeom prst="rect">
            <a:avLst/>
          </a:prstGeom>
          <a:ln w="28575">
            <a:solidFill>
              <a:srgbClr val="0070C0"/>
            </a:solidFill>
          </a:ln>
        </p:spPr>
      </p:pic>
      <p:pic>
        <p:nvPicPr>
          <p:cNvPr id="20" name="Picture 19">
            <a:extLst>
              <a:ext uri="{FF2B5EF4-FFF2-40B4-BE49-F238E27FC236}">
                <a16:creationId xmlns:a16="http://schemas.microsoft.com/office/drawing/2014/main" id="{63A77541-D562-FE22-6D31-1E9DB9BDAB00}"/>
              </a:ext>
            </a:extLst>
          </p:cNvPr>
          <p:cNvPicPr>
            <a:picLocks noChangeAspect="1"/>
          </p:cNvPicPr>
          <p:nvPr/>
        </p:nvPicPr>
        <p:blipFill rotWithShape="1">
          <a:blip r:embed="rId4">
            <a:extLst>
              <a:ext uri="{28A0092B-C50C-407E-A947-70E740481C1C}">
                <a14:useLocalDpi xmlns:a14="http://schemas.microsoft.com/office/drawing/2010/main" val="0"/>
              </a:ext>
            </a:extLst>
          </a:blip>
          <a:srcRect l="11223" t="6863" b="5403"/>
          <a:stretch/>
        </p:blipFill>
        <p:spPr>
          <a:xfrm>
            <a:off x="1491162" y="2412853"/>
            <a:ext cx="1782012" cy="2372053"/>
          </a:xfrm>
          <a:prstGeom prst="rect">
            <a:avLst/>
          </a:prstGeom>
          <a:ln w="28575">
            <a:solidFill>
              <a:srgbClr val="0070C0"/>
            </a:solidFill>
          </a:ln>
        </p:spPr>
      </p:pic>
      <p:pic>
        <p:nvPicPr>
          <p:cNvPr id="21" name="Picture 20">
            <a:extLst>
              <a:ext uri="{FF2B5EF4-FFF2-40B4-BE49-F238E27FC236}">
                <a16:creationId xmlns:a16="http://schemas.microsoft.com/office/drawing/2014/main" id="{1378ABC4-513A-D965-EFEE-78849DFC7715}"/>
              </a:ext>
            </a:extLst>
          </p:cNvPr>
          <p:cNvPicPr>
            <a:picLocks noChangeAspect="1"/>
          </p:cNvPicPr>
          <p:nvPr/>
        </p:nvPicPr>
        <p:blipFill rotWithShape="1">
          <a:blip r:embed="rId5">
            <a:extLst>
              <a:ext uri="{28A0092B-C50C-407E-A947-70E740481C1C}">
                <a14:useLocalDpi xmlns:a14="http://schemas.microsoft.com/office/drawing/2010/main" val="0"/>
              </a:ext>
            </a:extLst>
          </a:blip>
          <a:srcRect l="19025" r="27450"/>
          <a:stretch/>
        </p:blipFill>
        <p:spPr>
          <a:xfrm>
            <a:off x="5657629" y="963636"/>
            <a:ext cx="1903962" cy="2372053"/>
          </a:xfrm>
          <a:prstGeom prst="rect">
            <a:avLst/>
          </a:prstGeom>
          <a:ln w="28575">
            <a:solidFill>
              <a:srgbClr val="0070C0"/>
            </a:solidFill>
          </a:ln>
        </p:spPr>
      </p:pic>
      <p:pic>
        <p:nvPicPr>
          <p:cNvPr id="22" name="Picture 21">
            <a:extLst>
              <a:ext uri="{FF2B5EF4-FFF2-40B4-BE49-F238E27FC236}">
                <a16:creationId xmlns:a16="http://schemas.microsoft.com/office/drawing/2014/main" id="{6FA4069A-6D8A-7EC1-0189-B5595BD03926}"/>
              </a:ext>
            </a:extLst>
          </p:cNvPr>
          <p:cNvPicPr>
            <a:picLocks noChangeAspect="1"/>
          </p:cNvPicPr>
          <p:nvPr/>
        </p:nvPicPr>
        <p:blipFill rotWithShape="1">
          <a:blip r:embed="rId6">
            <a:extLst>
              <a:ext uri="{28A0092B-C50C-407E-A947-70E740481C1C}">
                <a14:useLocalDpi xmlns:a14="http://schemas.microsoft.com/office/drawing/2010/main" val="0"/>
              </a:ext>
            </a:extLst>
          </a:blip>
          <a:srcRect l="17147" r="27097"/>
          <a:stretch/>
        </p:blipFill>
        <p:spPr>
          <a:xfrm>
            <a:off x="3536253" y="959973"/>
            <a:ext cx="1982874" cy="2372053"/>
          </a:xfrm>
          <a:prstGeom prst="rect">
            <a:avLst/>
          </a:prstGeom>
          <a:ln w="28575">
            <a:solidFill>
              <a:srgbClr val="0070C0"/>
            </a:solidFill>
          </a:ln>
        </p:spPr>
      </p:pic>
      <p:pic>
        <p:nvPicPr>
          <p:cNvPr id="23" name="Picture 22">
            <a:extLst>
              <a:ext uri="{FF2B5EF4-FFF2-40B4-BE49-F238E27FC236}">
                <a16:creationId xmlns:a16="http://schemas.microsoft.com/office/drawing/2014/main" id="{18545AF2-ECFE-5243-105C-83E775BBBC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52131" y="3803862"/>
            <a:ext cx="1922448" cy="2372052"/>
          </a:xfrm>
          <a:prstGeom prst="rect">
            <a:avLst/>
          </a:prstGeom>
          <a:ln w="28575">
            <a:solidFill>
              <a:srgbClr val="0070C0"/>
            </a:solidFill>
          </a:ln>
        </p:spPr>
      </p:pic>
      <p:pic>
        <p:nvPicPr>
          <p:cNvPr id="24" name="Picture 23">
            <a:extLst>
              <a:ext uri="{FF2B5EF4-FFF2-40B4-BE49-F238E27FC236}">
                <a16:creationId xmlns:a16="http://schemas.microsoft.com/office/drawing/2014/main" id="{96377C7A-2C3E-5094-2090-C9B13E0CEE53}"/>
              </a:ext>
            </a:extLst>
          </p:cNvPr>
          <p:cNvPicPr>
            <a:picLocks noChangeAspect="1"/>
          </p:cNvPicPr>
          <p:nvPr/>
        </p:nvPicPr>
        <p:blipFill rotWithShape="1">
          <a:blip r:embed="rId8"/>
          <a:srcRect l="21737" t="3609" r="13130" b="15927"/>
          <a:stretch/>
        </p:blipFill>
        <p:spPr>
          <a:xfrm>
            <a:off x="7887848" y="2487671"/>
            <a:ext cx="1979053" cy="2363428"/>
          </a:xfrm>
          <a:prstGeom prst="rect">
            <a:avLst/>
          </a:prstGeom>
          <a:ln w="28575">
            <a:solidFill>
              <a:srgbClr val="0070C0"/>
            </a:solidFill>
          </a:ln>
        </p:spPr>
      </p:pic>
      <p:sp>
        <p:nvSpPr>
          <p:cNvPr id="25" name="TextBox 24">
            <a:extLst>
              <a:ext uri="{FF2B5EF4-FFF2-40B4-BE49-F238E27FC236}">
                <a16:creationId xmlns:a16="http://schemas.microsoft.com/office/drawing/2014/main" id="{4D3BB7BE-1EF6-E767-BF34-BC618271C99E}"/>
              </a:ext>
            </a:extLst>
          </p:cNvPr>
          <p:cNvSpPr txBox="1"/>
          <p:nvPr/>
        </p:nvSpPr>
        <p:spPr>
          <a:xfrm>
            <a:off x="1491162" y="4820611"/>
            <a:ext cx="1857367" cy="338554"/>
          </a:xfrm>
          <a:prstGeom prst="rect">
            <a:avLst/>
          </a:prstGeom>
          <a:noFill/>
        </p:spPr>
        <p:txBody>
          <a:bodyPr wrap="square" rtlCol="0">
            <a:spAutoFit/>
          </a:bodyPr>
          <a:lstStyle/>
          <a:p>
            <a:pPr algn="ctr"/>
            <a:r>
              <a:rPr lang="en-US" sz="1600" b="1">
                <a:solidFill>
                  <a:srgbClr val="002060"/>
                </a:solidFill>
              </a:rPr>
              <a:t>MADHUR KHANNA</a:t>
            </a:r>
            <a:endParaRPr lang="en-IN" sz="1600" b="1">
              <a:solidFill>
                <a:srgbClr val="002060"/>
              </a:solidFill>
            </a:endParaRPr>
          </a:p>
        </p:txBody>
      </p:sp>
      <p:sp>
        <p:nvSpPr>
          <p:cNvPr id="26" name="TextBox 25">
            <a:extLst>
              <a:ext uri="{FF2B5EF4-FFF2-40B4-BE49-F238E27FC236}">
                <a16:creationId xmlns:a16="http://schemas.microsoft.com/office/drawing/2014/main" id="{749BF59C-B133-2F16-0565-F709F0EF0C88}"/>
              </a:ext>
            </a:extLst>
          </p:cNvPr>
          <p:cNvSpPr txBox="1"/>
          <p:nvPr/>
        </p:nvSpPr>
        <p:spPr>
          <a:xfrm>
            <a:off x="7761258" y="4925138"/>
            <a:ext cx="2105643" cy="338554"/>
          </a:xfrm>
          <a:prstGeom prst="rect">
            <a:avLst/>
          </a:prstGeom>
          <a:noFill/>
        </p:spPr>
        <p:txBody>
          <a:bodyPr wrap="square" rtlCol="0">
            <a:spAutoFit/>
          </a:bodyPr>
          <a:lstStyle/>
          <a:p>
            <a:pPr algn="ctr"/>
            <a:r>
              <a:rPr lang="en-US" sz="1600" b="1">
                <a:solidFill>
                  <a:srgbClr val="002060"/>
                </a:solidFill>
              </a:rPr>
              <a:t>ALVINA PATRA</a:t>
            </a:r>
            <a:endParaRPr lang="en-IN" sz="1600" b="1">
              <a:solidFill>
                <a:srgbClr val="002060"/>
              </a:solidFill>
            </a:endParaRPr>
          </a:p>
        </p:txBody>
      </p:sp>
      <p:sp>
        <p:nvSpPr>
          <p:cNvPr id="27" name="TextBox 26">
            <a:extLst>
              <a:ext uri="{FF2B5EF4-FFF2-40B4-BE49-F238E27FC236}">
                <a16:creationId xmlns:a16="http://schemas.microsoft.com/office/drawing/2014/main" id="{61DA02E9-95C7-2113-BFF5-92C3A95AA1C6}"/>
              </a:ext>
            </a:extLst>
          </p:cNvPr>
          <p:cNvSpPr txBox="1"/>
          <p:nvPr/>
        </p:nvSpPr>
        <p:spPr>
          <a:xfrm>
            <a:off x="5562750" y="3382955"/>
            <a:ext cx="2105643" cy="338554"/>
          </a:xfrm>
          <a:prstGeom prst="rect">
            <a:avLst/>
          </a:prstGeom>
          <a:noFill/>
        </p:spPr>
        <p:txBody>
          <a:bodyPr wrap="square" rtlCol="0">
            <a:spAutoFit/>
          </a:bodyPr>
          <a:lstStyle/>
          <a:p>
            <a:pPr algn="ctr"/>
            <a:r>
              <a:rPr lang="en-US" sz="1600" b="1">
                <a:solidFill>
                  <a:srgbClr val="002060"/>
                </a:solidFill>
              </a:rPr>
              <a:t>RAJ MEHTA</a:t>
            </a:r>
            <a:endParaRPr lang="en-IN" sz="1600" b="1">
              <a:solidFill>
                <a:srgbClr val="002060"/>
              </a:solidFill>
            </a:endParaRPr>
          </a:p>
        </p:txBody>
      </p:sp>
      <p:sp>
        <p:nvSpPr>
          <p:cNvPr id="28" name="TextBox 27">
            <a:extLst>
              <a:ext uri="{FF2B5EF4-FFF2-40B4-BE49-F238E27FC236}">
                <a16:creationId xmlns:a16="http://schemas.microsoft.com/office/drawing/2014/main" id="{6F58AE2D-1066-9CFB-BAB3-7B93DA7C11B9}"/>
              </a:ext>
            </a:extLst>
          </p:cNvPr>
          <p:cNvSpPr txBox="1"/>
          <p:nvPr/>
        </p:nvSpPr>
        <p:spPr>
          <a:xfrm>
            <a:off x="3474868" y="3356698"/>
            <a:ext cx="2105643" cy="338554"/>
          </a:xfrm>
          <a:prstGeom prst="rect">
            <a:avLst/>
          </a:prstGeom>
          <a:noFill/>
        </p:spPr>
        <p:txBody>
          <a:bodyPr wrap="square" rtlCol="0">
            <a:spAutoFit/>
          </a:bodyPr>
          <a:lstStyle/>
          <a:p>
            <a:pPr algn="ctr"/>
            <a:r>
              <a:rPr lang="en-US" sz="1600" b="1">
                <a:solidFill>
                  <a:srgbClr val="002060"/>
                </a:solidFill>
              </a:rPr>
              <a:t>VIDHI MOTWANI</a:t>
            </a:r>
            <a:endParaRPr lang="en-IN" sz="1600" b="1">
              <a:solidFill>
                <a:srgbClr val="002060"/>
              </a:solidFill>
            </a:endParaRPr>
          </a:p>
        </p:txBody>
      </p:sp>
      <p:sp>
        <p:nvSpPr>
          <p:cNvPr id="29" name="TextBox 28">
            <a:extLst>
              <a:ext uri="{FF2B5EF4-FFF2-40B4-BE49-F238E27FC236}">
                <a16:creationId xmlns:a16="http://schemas.microsoft.com/office/drawing/2014/main" id="{7EC0F6D2-C8E2-7DC4-5B02-28709FE31E7D}"/>
              </a:ext>
            </a:extLst>
          </p:cNvPr>
          <p:cNvSpPr txBox="1"/>
          <p:nvPr/>
        </p:nvSpPr>
        <p:spPr>
          <a:xfrm>
            <a:off x="3373904" y="6277261"/>
            <a:ext cx="2105643" cy="338554"/>
          </a:xfrm>
          <a:prstGeom prst="rect">
            <a:avLst/>
          </a:prstGeom>
          <a:noFill/>
        </p:spPr>
        <p:txBody>
          <a:bodyPr wrap="square" rtlCol="0">
            <a:spAutoFit/>
          </a:bodyPr>
          <a:lstStyle/>
          <a:p>
            <a:pPr algn="ctr"/>
            <a:r>
              <a:rPr lang="en-US" sz="1600" b="1">
                <a:solidFill>
                  <a:srgbClr val="002060"/>
                </a:solidFill>
              </a:rPr>
              <a:t>ANN MATHEW</a:t>
            </a:r>
            <a:endParaRPr lang="en-IN" sz="1600" b="1">
              <a:solidFill>
                <a:srgbClr val="002060"/>
              </a:solidFill>
            </a:endParaRPr>
          </a:p>
        </p:txBody>
      </p:sp>
      <p:sp>
        <p:nvSpPr>
          <p:cNvPr id="30" name="TextBox 29">
            <a:extLst>
              <a:ext uri="{FF2B5EF4-FFF2-40B4-BE49-F238E27FC236}">
                <a16:creationId xmlns:a16="http://schemas.microsoft.com/office/drawing/2014/main" id="{4926F5F4-D365-35E4-FB0F-B755F8C01A06}"/>
              </a:ext>
            </a:extLst>
          </p:cNvPr>
          <p:cNvSpPr txBox="1"/>
          <p:nvPr/>
        </p:nvSpPr>
        <p:spPr>
          <a:xfrm>
            <a:off x="5474579" y="6254038"/>
            <a:ext cx="2105643" cy="338554"/>
          </a:xfrm>
          <a:prstGeom prst="rect">
            <a:avLst/>
          </a:prstGeom>
          <a:noFill/>
        </p:spPr>
        <p:txBody>
          <a:bodyPr wrap="square" rtlCol="0">
            <a:spAutoFit/>
          </a:bodyPr>
          <a:lstStyle/>
          <a:p>
            <a:pPr algn="ctr"/>
            <a:r>
              <a:rPr lang="en-US" sz="1600" b="1">
                <a:solidFill>
                  <a:srgbClr val="002060"/>
                </a:solidFill>
              </a:rPr>
              <a:t>SAMRIDHI VATS</a:t>
            </a:r>
            <a:endParaRPr lang="en-IN" sz="1600" b="1">
              <a:solidFill>
                <a:srgbClr val="002060"/>
              </a:solidFill>
            </a:endParaRPr>
          </a:p>
        </p:txBody>
      </p:sp>
    </p:spTree>
    <p:extLst>
      <p:ext uri="{BB962C8B-B14F-4D97-AF65-F5344CB8AC3E}">
        <p14:creationId xmlns:p14="http://schemas.microsoft.com/office/powerpoint/2010/main" val="4170559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E5F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C68CC1-C893-9374-A30F-DEF9E34DC8C3}"/>
              </a:ext>
            </a:extLst>
          </p:cNvPr>
          <p:cNvSpPr/>
          <p:nvPr/>
        </p:nvSpPr>
        <p:spPr>
          <a:xfrm>
            <a:off x="-36476" y="-10930"/>
            <a:ext cx="9444636" cy="805332"/>
          </a:xfrm>
          <a:prstGeom prst="rect">
            <a:avLst/>
          </a:prstGeom>
          <a:solidFill>
            <a:srgbClr val="FCE0EE"/>
          </a:solidFill>
          <a:ln>
            <a:solidFill>
              <a:srgbClr val="F9C7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A442696D-4399-8D27-8999-283B54DAE39D}"/>
              </a:ext>
            </a:extLst>
          </p:cNvPr>
          <p:cNvSpPr txBox="1"/>
          <p:nvPr/>
        </p:nvSpPr>
        <p:spPr>
          <a:xfrm>
            <a:off x="369703" y="135512"/>
            <a:ext cx="5504886" cy="584775"/>
          </a:xfrm>
          <a:prstGeom prst="rect">
            <a:avLst/>
          </a:prstGeom>
          <a:noFill/>
        </p:spPr>
        <p:txBody>
          <a:bodyPr wrap="square" rtlCol="0">
            <a:spAutoFit/>
          </a:bodyPr>
          <a:lstStyle/>
          <a:p>
            <a:r>
              <a:rPr lang="en-US" sz="3200" b="1">
                <a:solidFill>
                  <a:srgbClr val="0070C0"/>
                </a:solidFill>
                <a:latin typeface="Modern Love" panose="04090805081005020601" pitchFamily="82" charset="0"/>
              </a:rPr>
              <a:t>NORMALIZATION:</a:t>
            </a:r>
            <a:endParaRPr lang="en-IN" sz="3200" b="1">
              <a:solidFill>
                <a:srgbClr val="0070C0"/>
              </a:solidFill>
              <a:latin typeface="Modern Love" panose="04090805081005020601" pitchFamily="82" charset="0"/>
            </a:endParaRPr>
          </a:p>
        </p:txBody>
      </p:sp>
      <p:sp>
        <p:nvSpPr>
          <p:cNvPr id="26" name="TextBox 25">
            <a:extLst>
              <a:ext uri="{FF2B5EF4-FFF2-40B4-BE49-F238E27FC236}">
                <a16:creationId xmlns:a16="http://schemas.microsoft.com/office/drawing/2014/main" id="{3DF8EC6D-6C06-3DE2-CA22-BF3061C6FEDD}"/>
              </a:ext>
            </a:extLst>
          </p:cNvPr>
          <p:cNvSpPr txBox="1"/>
          <p:nvPr/>
        </p:nvSpPr>
        <p:spPr>
          <a:xfrm>
            <a:off x="-57811" y="893007"/>
            <a:ext cx="9593449" cy="6028958"/>
          </a:xfrm>
          <a:prstGeom prst="rect">
            <a:avLst/>
          </a:prstGeom>
          <a:noFill/>
        </p:spPr>
        <p:txBody>
          <a:bodyPr wrap="square" rtlCol="0">
            <a:spAutoFit/>
          </a:bodyPr>
          <a:lstStyle/>
          <a:p>
            <a:pPr marL="342900" lvl="0" indent="-342900">
              <a:lnSpc>
                <a:spcPct val="107000"/>
              </a:lnSpc>
              <a:spcAft>
                <a:spcPts val="800"/>
              </a:spcAft>
              <a:tabLst>
                <a:tab pos="457200" algn="l"/>
              </a:tabLst>
            </a:pPr>
            <a:r>
              <a:rPr lang="en-IN" kern="0" spc="15">
                <a:solidFill>
                  <a:srgbClr val="0070C0"/>
                </a:solidFill>
                <a:latin typeface="Lato" panose="020F0502020204030203" pitchFamily="34" charset="0"/>
                <a:ea typeface="Times New Roman" panose="02020603050405020304" pitchFamily="18" charset="0"/>
                <a:cs typeface="Times New Roman" panose="02020603050405020304" pitchFamily="18" charset="0"/>
              </a:rPr>
              <a:t>     </a:t>
            </a:r>
            <a:r>
              <a:rPr lang="en-US" kern="0" spc="15">
                <a:solidFill>
                  <a:srgbClr val="7030A0"/>
                </a:solidFill>
                <a:latin typeface="Lato" panose="020F0502020204030203" pitchFamily="34" charset="0"/>
                <a:cs typeface="Times New Roman" panose="02020603050405020304" pitchFamily="18" charset="0"/>
              </a:rPr>
              <a:t>We performed Normalization to structure a relational database in a way that reduces redundancy and minimizes issues related to data anomalies, such as update anomalies, insertion anomalies, and deletion anomalies. </a:t>
            </a:r>
          </a:p>
          <a:p>
            <a:pPr marL="342900" lvl="0" indent="-342900">
              <a:lnSpc>
                <a:spcPct val="107000"/>
              </a:lnSpc>
              <a:spcAft>
                <a:spcPts val="800"/>
              </a:spcAft>
              <a:tabLst>
                <a:tab pos="457200" algn="l"/>
              </a:tabLst>
            </a:pPr>
            <a:r>
              <a:rPr lang="en-US" kern="0" spc="15">
                <a:solidFill>
                  <a:srgbClr val="7030A0"/>
                </a:solidFill>
                <a:latin typeface="Lato" panose="020F0502020204030203" pitchFamily="34" charset="0"/>
                <a:cs typeface="Times New Roman" panose="02020603050405020304" pitchFamily="18" charset="0"/>
              </a:rPr>
              <a:t>     We had two tables with 0NF having multivalued attributes, which was decomposed into two separate tables in 1NF, there was no partial and transitive functional dependency and tables are in 3NF without any data anomalies:</a:t>
            </a:r>
          </a:p>
          <a:p>
            <a:pPr marL="342900" lvl="0" indent="-342900">
              <a:lnSpc>
                <a:spcPct val="107000"/>
              </a:lnSpc>
              <a:spcAft>
                <a:spcPts val="800"/>
              </a:spcAft>
              <a:tabLst>
                <a:tab pos="457200" algn="l"/>
              </a:tabLst>
            </a:pPr>
            <a:r>
              <a:rPr lang="en-US" kern="0" spc="15">
                <a:solidFill>
                  <a:srgbClr val="7030A0"/>
                </a:solidFill>
                <a:latin typeface="Lato" panose="020F0502020204030203" pitchFamily="34" charset="0"/>
                <a:cs typeface="Times New Roman" panose="02020603050405020304" pitchFamily="18" charset="0"/>
              </a:rPr>
              <a:t>      1. Vendor to Vendor and </a:t>
            </a:r>
            <a:r>
              <a:rPr lang="en-US" kern="0" spc="15" err="1">
                <a:solidFill>
                  <a:srgbClr val="7030A0"/>
                </a:solidFill>
                <a:latin typeface="Lato" panose="020F0502020204030203" pitchFamily="34" charset="0"/>
                <a:cs typeface="Times New Roman" panose="02020603050405020304" pitchFamily="18" charset="0"/>
              </a:rPr>
              <a:t>Vendor_Phone</a:t>
            </a:r>
            <a:endParaRPr lang="en-US" kern="0" spc="15">
              <a:solidFill>
                <a:srgbClr val="7030A0"/>
              </a:solidFill>
              <a:latin typeface="Lato" panose="020F0502020204030203" pitchFamily="34" charset="0"/>
              <a:cs typeface="Times New Roman" panose="02020603050405020304" pitchFamily="18" charset="0"/>
            </a:endParaRPr>
          </a:p>
          <a:p>
            <a:pPr marL="342900" lvl="0" indent="-342900">
              <a:lnSpc>
                <a:spcPct val="107000"/>
              </a:lnSpc>
              <a:spcAft>
                <a:spcPts val="800"/>
              </a:spcAft>
              <a:tabLst>
                <a:tab pos="457200" algn="l"/>
              </a:tabLst>
            </a:pPr>
            <a:r>
              <a:rPr lang="en-US" kern="0" spc="15">
                <a:solidFill>
                  <a:srgbClr val="7030A0"/>
                </a:solidFill>
                <a:latin typeface="Lato" panose="020F0502020204030203" pitchFamily="34" charset="0"/>
                <a:cs typeface="Times New Roman" panose="02020603050405020304" pitchFamily="18" charset="0"/>
              </a:rPr>
              <a:t>      2. Shipping to Shipping and </a:t>
            </a:r>
            <a:r>
              <a:rPr lang="en-US" kern="0" spc="15" err="1">
                <a:solidFill>
                  <a:srgbClr val="7030A0"/>
                </a:solidFill>
                <a:latin typeface="Lato" panose="020F0502020204030203" pitchFamily="34" charset="0"/>
                <a:cs typeface="Times New Roman" panose="02020603050405020304" pitchFamily="18" charset="0"/>
              </a:rPr>
              <a:t>Shipping_Location</a:t>
            </a:r>
            <a:endParaRPr lang="en-US" kern="0" spc="15">
              <a:solidFill>
                <a:srgbClr val="7030A0"/>
              </a:solidFill>
              <a:latin typeface="Lato" panose="020F0502020204030203" pitchFamily="34" charset="0"/>
              <a:cs typeface="Times New Roman" panose="02020603050405020304" pitchFamily="18" charset="0"/>
            </a:endParaRPr>
          </a:p>
          <a:p>
            <a:pPr marL="342900" lvl="0" indent="-342900">
              <a:lnSpc>
                <a:spcPct val="107000"/>
              </a:lnSpc>
              <a:spcAft>
                <a:spcPts val="800"/>
              </a:spcAft>
              <a:tabLst>
                <a:tab pos="457200" algn="l"/>
              </a:tabLst>
            </a:pPr>
            <a:r>
              <a:rPr lang="en-US" kern="0" spc="15">
                <a:solidFill>
                  <a:srgbClr val="7030A0"/>
                </a:solidFill>
                <a:latin typeface="Lato" panose="020F0502020204030203" pitchFamily="34" charset="0"/>
                <a:cs typeface="Times New Roman" panose="02020603050405020304" pitchFamily="18" charset="0"/>
              </a:rPr>
              <a:t>      </a:t>
            </a:r>
          </a:p>
          <a:p>
            <a:pPr marL="342900" lvl="0" indent="-342900">
              <a:lnSpc>
                <a:spcPct val="107000"/>
              </a:lnSpc>
              <a:spcAft>
                <a:spcPts val="800"/>
              </a:spcAft>
              <a:tabLst>
                <a:tab pos="457200" algn="l"/>
              </a:tabLst>
            </a:pPr>
            <a:r>
              <a:rPr lang="en-US" kern="0" spc="15">
                <a:solidFill>
                  <a:srgbClr val="7030A0"/>
                </a:solidFill>
                <a:latin typeface="Lato" panose="020F0502020204030203" pitchFamily="34" charset="0"/>
                <a:cs typeface="Times New Roman" panose="02020603050405020304" pitchFamily="18" charset="0"/>
              </a:rPr>
              <a:t>     We had </a:t>
            </a:r>
            <a:r>
              <a:rPr lang="en-US" kern="0" spc="15" err="1">
                <a:solidFill>
                  <a:srgbClr val="7030A0"/>
                </a:solidFill>
                <a:latin typeface="Lato" panose="020F0502020204030203" pitchFamily="34" charset="0"/>
                <a:cs typeface="Times New Roman" panose="02020603050405020304" pitchFamily="18" charset="0"/>
              </a:rPr>
              <a:t>RawMaterial</a:t>
            </a:r>
            <a:r>
              <a:rPr lang="en-US" kern="0" spc="15">
                <a:solidFill>
                  <a:srgbClr val="7030A0"/>
                </a:solidFill>
                <a:latin typeface="Lato" panose="020F0502020204030203" pitchFamily="34" charset="0"/>
                <a:cs typeface="Times New Roman" panose="02020603050405020304" pitchFamily="18" charset="0"/>
              </a:rPr>
              <a:t> to Product and Vendor mapping , which was decomposed to two associative entities to handle M:M cardinality. There was no multivalued attributes, partial and transitive functional dependency. The tables are in 3NF without any data anomalies:</a:t>
            </a:r>
          </a:p>
          <a:p>
            <a:pPr marL="342900" lvl="0" indent="-342900">
              <a:lnSpc>
                <a:spcPct val="107000"/>
              </a:lnSpc>
              <a:spcAft>
                <a:spcPts val="800"/>
              </a:spcAft>
              <a:tabLst>
                <a:tab pos="457200" algn="l"/>
              </a:tabLst>
            </a:pPr>
            <a:r>
              <a:rPr lang="en-US" kern="0" spc="15">
                <a:solidFill>
                  <a:srgbClr val="7030A0"/>
                </a:solidFill>
                <a:latin typeface="Lato" panose="020F0502020204030203" pitchFamily="34" charset="0"/>
                <a:cs typeface="Times New Roman" panose="02020603050405020304" pitchFamily="18" charset="0"/>
              </a:rPr>
              <a:t>      1. </a:t>
            </a:r>
            <a:r>
              <a:rPr lang="en-US" kern="0" spc="15" err="1">
                <a:solidFill>
                  <a:srgbClr val="7030A0"/>
                </a:solidFill>
                <a:latin typeface="Lato" panose="020F0502020204030203" pitchFamily="34" charset="0"/>
                <a:cs typeface="Times New Roman" panose="02020603050405020304" pitchFamily="18" charset="0"/>
              </a:rPr>
              <a:t>RawMaterial_Vendor</a:t>
            </a:r>
            <a:endParaRPr lang="en-US" kern="0" spc="15">
              <a:solidFill>
                <a:srgbClr val="7030A0"/>
              </a:solidFill>
              <a:latin typeface="Lato" panose="020F0502020204030203" pitchFamily="34" charset="0"/>
              <a:cs typeface="Times New Roman" panose="02020603050405020304" pitchFamily="18" charset="0"/>
            </a:endParaRPr>
          </a:p>
          <a:p>
            <a:pPr marL="342900" lvl="0" indent="-342900">
              <a:lnSpc>
                <a:spcPct val="107000"/>
              </a:lnSpc>
              <a:spcAft>
                <a:spcPts val="800"/>
              </a:spcAft>
              <a:tabLst>
                <a:tab pos="457200" algn="l"/>
              </a:tabLst>
            </a:pPr>
            <a:r>
              <a:rPr lang="en-US" kern="0" spc="15">
                <a:solidFill>
                  <a:srgbClr val="7030A0"/>
                </a:solidFill>
                <a:latin typeface="Lato" panose="020F0502020204030203" pitchFamily="34" charset="0"/>
                <a:cs typeface="Times New Roman" panose="02020603050405020304" pitchFamily="18" charset="0"/>
              </a:rPr>
              <a:t>      2. </a:t>
            </a:r>
            <a:r>
              <a:rPr lang="en-US" kern="0" spc="15" err="1">
                <a:solidFill>
                  <a:srgbClr val="7030A0"/>
                </a:solidFill>
                <a:latin typeface="Lato" panose="020F0502020204030203" pitchFamily="34" charset="0"/>
                <a:cs typeface="Times New Roman" panose="02020603050405020304" pitchFamily="18" charset="0"/>
              </a:rPr>
              <a:t>RawMaterial_Product</a:t>
            </a:r>
            <a:r>
              <a:rPr lang="en-US" kern="0" spc="15">
                <a:solidFill>
                  <a:srgbClr val="7030A0"/>
                </a:solidFill>
                <a:latin typeface="Lato" panose="020F0502020204030203" pitchFamily="34" charset="0"/>
                <a:cs typeface="Times New Roman" panose="02020603050405020304" pitchFamily="18" charset="0"/>
              </a:rPr>
              <a:t> </a:t>
            </a:r>
          </a:p>
          <a:p>
            <a:pPr marL="342900" lvl="0" indent="-342900">
              <a:lnSpc>
                <a:spcPct val="107000"/>
              </a:lnSpc>
              <a:spcAft>
                <a:spcPts val="800"/>
              </a:spcAft>
              <a:tabLst>
                <a:tab pos="457200" algn="l"/>
              </a:tabLst>
            </a:pPr>
            <a:r>
              <a:rPr lang="en-US" kern="0" spc="15">
                <a:solidFill>
                  <a:srgbClr val="7030A0"/>
                </a:solidFill>
                <a:latin typeface="Lato" panose="020F0502020204030203" pitchFamily="34" charset="0"/>
                <a:cs typeface="Times New Roman" panose="02020603050405020304" pitchFamily="18" charset="0"/>
              </a:rPr>
              <a:t>       </a:t>
            </a:r>
          </a:p>
          <a:p>
            <a:pPr marL="342900" lvl="0" indent="-342900">
              <a:lnSpc>
                <a:spcPct val="107000"/>
              </a:lnSpc>
              <a:spcAft>
                <a:spcPts val="800"/>
              </a:spcAft>
              <a:tabLst>
                <a:tab pos="457200" algn="l"/>
              </a:tabLst>
            </a:pPr>
            <a:endParaRPr lang="en-IN" kern="0" spc="15">
              <a:solidFill>
                <a:srgbClr val="7030A0"/>
              </a:solidFill>
              <a:latin typeface="Lato" panose="020F0502020204030203"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651C8835-AFA6-9F26-E904-C3433DDC0C51}"/>
              </a:ext>
            </a:extLst>
          </p:cNvPr>
          <p:cNvPicPr>
            <a:picLocks noChangeAspect="1"/>
          </p:cNvPicPr>
          <p:nvPr/>
        </p:nvPicPr>
        <p:blipFill rotWithShape="1">
          <a:blip r:embed="rId2">
            <a:alphaModFix amt="35000"/>
          </a:blip>
          <a:srcRect l="61804" r="7235"/>
          <a:stretch/>
        </p:blipFill>
        <p:spPr>
          <a:xfrm>
            <a:off x="9408160" y="0"/>
            <a:ext cx="2783840" cy="6858000"/>
          </a:xfrm>
          <a:prstGeom prst="rect">
            <a:avLst/>
          </a:prstGeom>
        </p:spPr>
      </p:pic>
    </p:spTree>
    <p:extLst>
      <p:ext uri="{BB962C8B-B14F-4D97-AF65-F5344CB8AC3E}">
        <p14:creationId xmlns:p14="http://schemas.microsoft.com/office/powerpoint/2010/main" val="581741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E5F7"/>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4CE362F-D264-4B9A-DC9F-19E6039E2C88}"/>
              </a:ext>
            </a:extLst>
          </p:cNvPr>
          <p:cNvSpPr/>
          <p:nvPr/>
        </p:nvSpPr>
        <p:spPr>
          <a:xfrm>
            <a:off x="-36476" y="-61730"/>
            <a:ext cx="9444636" cy="805332"/>
          </a:xfrm>
          <a:prstGeom prst="rect">
            <a:avLst/>
          </a:prstGeom>
          <a:solidFill>
            <a:srgbClr val="FCE0EE"/>
          </a:solidFill>
          <a:ln>
            <a:solidFill>
              <a:srgbClr val="F9C7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A442696D-4399-8D27-8999-283B54DAE39D}"/>
              </a:ext>
            </a:extLst>
          </p:cNvPr>
          <p:cNvSpPr txBox="1"/>
          <p:nvPr/>
        </p:nvSpPr>
        <p:spPr>
          <a:xfrm>
            <a:off x="369703" y="118259"/>
            <a:ext cx="7540720" cy="584775"/>
          </a:xfrm>
          <a:prstGeom prst="rect">
            <a:avLst/>
          </a:prstGeom>
          <a:noFill/>
        </p:spPr>
        <p:txBody>
          <a:bodyPr wrap="square" rtlCol="0">
            <a:spAutoFit/>
          </a:bodyPr>
          <a:lstStyle/>
          <a:p>
            <a:r>
              <a:rPr lang="en-US" sz="3200" b="1">
                <a:solidFill>
                  <a:srgbClr val="0070C0"/>
                </a:solidFill>
                <a:latin typeface="Modern Love" panose="04090805081005020601" pitchFamily="82" charset="0"/>
              </a:rPr>
              <a:t>FUNCTIONAL DEPENDENCIES</a:t>
            </a:r>
            <a:endParaRPr lang="en-IN" sz="3200" b="1">
              <a:solidFill>
                <a:srgbClr val="0070C0"/>
              </a:solidFill>
              <a:latin typeface="Modern Love" panose="04090805081005020601" pitchFamily="82" charset="0"/>
            </a:endParaRPr>
          </a:p>
        </p:txBody>
      </p:sp>
      <p:sp>
        <p:nvSpPr>
          <p:cNvPr id="26" name="TextBox 25">
            <a:extLst>
              <a:ext uri="{FF2B5EF4-FFF2-40B4-BE49-F238E27FC236}">
                <a16:creationId xmlns:a16="http://schemas.microsoft.com/office/drawing/2014/main" id="{3DF8EC6D-6C06-3DE2-CA22-BF3061C6FEDD}"/>
              </a:ext>
            </a:extLst>
          </p:cNvPr>
          <p:cNvSpPr txBox="1"/>
          <p:nvPr/>
        </p:nvSpPr>
        <p:spPr>
          <a:xfrm>
            <a:off x="33629" y="720287"/>
            <a:ext cx="9593449" cy="762773"/>
          </a:xfrm>
          <a:prstGeom prst="rect">
            <a:avLst/>
          </a:prstGeom>
          <a:noFill/>
        </p:spPr>
        <p:txBody>
          <a:bodyPr wrap="square" rtlCol="0">
            <a:spAutoFit/>
          </a:bodyPr>
          <a:lstStyle/>
          <a:p>
            <a:pPr marL="342900" lvl="0" indent="-342900">
              <a:lnSpc>
                <a:spcPct val="107000"/>
              </a:lnSpc>
              <a:spcAft>
                <a:spcPts val="800"/>
              </a:spcAft>
              <a:tabLst>
                <a:tab pos="457200" algn="l"/>
              </a:tabLst>
            </a:pPr>
            <a:r>
              <a:rPr lang="en-IN" kern="0" spc="15">
                <a:solidFill>
                  <a:srgbClr val="0070C0"/>
                </a:solidFill>
                <a:latin typeface="Lato" panose="020F0502020204030203" pitchFamily="34" charset="0"/>
                <a:ea typeface="Times New Roman" panose="02020603050405020304" pitchFamily="18" charset="0"/>
                <a:cs typeface="Times New Roman" panose="02020603050405020304" pitchFamily="18" charset="0"/>
              </a:rPr>
              <a:t>     </a:t>
            </a:r>
            <a:r>
              <a:rPr lang="en-US" kern="0" spc="15">
                <a:solidFill>
                  <a:srgbClr val="7030A0"/>
                </a:solidFill>
                <a:latin typeface="Lato" panose="020F0502020204030203" pitchFamily="34" charset="0"/>
                <a:cs typeface="Times New Roman" panose="02020603050405020304" pitchFamily="18" charset="0"/>
              </a:rPr>
              <a:t>       </a:t>
            </a:r>
          </a:p>
          <a:p>
            <a:pPr marL="342900" lvl="0" indent="-342900">
              <a:lnSpc>
                <a:spcPct val="107000"/>
              </a:lnSpc>
              <a:spcAft>
                <a:spcPts val="800"/>
              </a:spcAft>
              <a:tabLst>
                <a:tab pos="457200" algn="l"/>
              </a:tabLst>
            </a:pPr>
            <a:endParaRPr lang="en-IN" kern="0" spc="15">
              <a:solidFill>
                <a:srgbClr val="7030A0"/>
              </a:solidFill>
              <a:latin typeface="Lato" panose="020F0502020204030203"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F3F963F-0C6C-B688-C4F6-0FEDDD1F38D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213511" y="1525619"/>
            <a:ext cx="6772249" cy="3945090"/>
          </a:xfrm>
          <a:prstGeom prst="rect">
            <a:avLst/>
          </a:prstGeom>
        </p:spPr>
      </p:pic>
      <p:pic>
        <p:nvPicPr>
          <p:cNvPr id="3" name="Picture 2">
            <a:extLst>
              <a:ext uri="{FF2B5EF4-FFF2-40B4-BE49-F238E27FC236}">
                <a16:creationId xmlns:a16="http://schemas.microsoft.com/office/drawing/2014/main" id="{C2F5F5C4-256C-CE6D-7857-F1CE513A2212}"/>
              </a:ext>
            </a:extLst>
          </p:cNvPr>
          <p:cNvPicPr>
            <a:picLocks noChangeAspect="1"/>
          </p:cNvPicPr>
          <p:nvPr/>
        </p:nvPicPr>
        <p:blipFill rotWithShape="1">
          <a:blip r:embed="rId3">
            <a:alphaModFix amt="35000"/>
          </a:blip>
          <a:srcRect l="61804" r="7235"/>
          <a:stretch/>
        </p:blipFill>
        <p:spPr>
          <a:xfrm>
            <a:off x="9408160" y="-10160"/>
            <a:ext cx="2783840" cy="6858000"/>
          </a:xfrm>
          <a:prstGeom prst="rect">
            <a:avLst/>
          </a:prstGeom>
        </p:spPr>
      </p:pic>
    </p:spTree>
    <p:extLst>
      <p:ext uri="{BB962C8B-B14F-4D97-AF65-F5344CB8AC3E}">
        <p14:creationId xmlns:p14="http://schemas.microsoft.com/office/powerpoint/2010/main" val="2528342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E5F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D16918-185D-6266-EF4C-118CDB0D308C}"/>
              </a:ext>
            </a:extLst>
          </p:cNvPr>
          <p:cNvSpPr/>
          <p:nvPr/>
        </p:nvSpPr>
        <p:spPr>
          <a:xfrm>
            <a:off x="-36476" y="-10930"/>
            <a:ext cx="9444636" cy="805332"/>
          </a:xfrm>
          <a:prstGeom prst="rect">
            <a:avLst/>
          </a:prstGeom>
          <a:solidFill>
            <a:srgbClr val="FCE0EE"/>
          </a:solidFill>
          <a:ln>
            <a:solidFill>
              <a:srgbClr val="F9C7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A442696D-4399-8D27-8999-283B54DAE39D}"/>
              </a:ext>
            </a:extLst>
          </p:cNvPr>
          <p:cNvSpPr txBox="1"/>
          <p:nvPr/>
        </p:nvSpPr>
        <p:spPr>
          <a:xfrm>
            <a:off x="395582" y="135512"/>
            <a:ext cx="6910992" cy="584775"/>
          </a:xfrm>
          <a:prstGeom prst="rect">
            <a:avLst/>
          </a:prstGeom>
          <a:noFill/>
        </p:spPr>
        <p:txBody>
          <a:bodyPr wrap="square" rtlCol="0">
            <a:spAutoFit/>
          </a:bodyPr>
          <a:lstStyle/>
          <a:p>
            <a:r>
              <a:rPr lang="en-US" sz="3200" b="1">
                <a:solidFill>
                  <a:srgbClr val="0070C0"/>
                </a:solidFill>
                <a:latin typeface="Modern Love" panose="04090805081005020601" pitchFamily="82" charset="0"/>
              </a:rPr>
              <a:t>RELATIONAL MODELLING</a:t>
            </a:r>
            <a:endParaRPr lang="en-IN" sz="3200" b="1">
              <a:solidFill>
                <a:srgbClr val="0070C0"/>
              </a:solidFill>
              <a:latin typeface="Modern Love" panose="04090805081005020601" pitchFamily="82" charset="0"/>
            </a:endParaRPr>
          </a:p>
        </p:txBody>
      </p:sp>
      <p:sp>
        <p:nvSpPr>
          <p:cNvPr id="26" name="TextBox 25">
            <a:extLst>
              <a:ext uri="{FF2B5EF4-FFF2-40B4-BE49-F238E27FC236}">
                <a16:creationId xmlns:a16="http://schemas.microsoft.com/office/drawing/2014/main" id="{3DF8EC6D-6C06-3DE2-CA22-BF3061C6FEDD}"/>
              </a:ext>
            </a:extLst>
          </p:cNvPr>
          <p:cNvSpPr txBox="1"/>
          <p:nvPr/>
        </p:nvSpPr>
        <p:spPr>
          <a:xfrm>
            <a:off x="129396" y="1201381"/>
            <a:ext cx="9428672" cy="1059136"/>
          </a:xfrm>
          <a:prstGeom prst="rect">
            <a:avLst/>
          </a:prstGeom>
          <a:noFill/>
        </p:spPr>
        <p:txBody>
          <a:bodyPr wrap="square" rtlCol="0">
            <a:spAutoFit/>
          </a:bodyPr>
          <a:lstStyle/>
          <a:p>
            <a:pPr marL="342900" lvl="0" indent="-342900">
              <a:lnSpc>
                <a:spcPct val="107000"/>
              </a:lnSpc>
              <a:spcAft>
                <a:spcPts val="800"/>
              </a:spcAft>
              <a:tabLst>
                <a:tab pos="457200" algn="l"/>
              </a:tabLst>
            </a:pPr>
            <a:r>
              <a:rPr lang="en-IN" kern="0" spc="15">
                <a:solidFill>
                  <a:srgbClr val="0070C0"/>
                </a:solidFill>
                <a:latin typeface="Lato" panose="020F0502020204030203" pitchFamily="34" charset="0"/>
                <a:ea typeface="Times New Roman" panose="02020603050405020304" pitchFamily="18" charset="0"/>
                <a:cs typeface="Times New Roman" panose="02020603050405020304" pitchFamily="18" charset="0"/>
              </a:rPr>
              <a:t>     </a:t>
            </a:r>
            <a:r>
              <a:rPr lang="en-US" kern="0" spc="15">
                <a:solidFill>
                  <a:srgbClr val="7030A0"/>
                </a:solidFill>
                <a:latin typeface="Lato" panose="020F0502020204030203" pitchFamily="34" charset="0"/>
                <a:ea typeface="Times New Roman" panose="02020603050405020304" pitchFamily="18" charset="0"/>
                <a:cs typeface="Times New Roman" panose="02020603050405020304" pitchFamily="18" charset="0"/>
              </a:rPr>
              <a:t>We performed relational modelling representing relations and their relationships in the database along with preserving the integrity constraints.</a:t>
            </a:r>
          </a:p>
          <a:p>
            <a:pPr marL="342900" lvl="0" indent="-342900">
              <a:lnSpc>
                <a:spcPct val="107000"/>
              </a:lnSpc>
              <a:spcAft>
                <a:spcPts val="800"/>
              </a:spcAft>
              <a:tabLst>
                <a:tab pos="457200" algn="l"/>
              </a:tabLst>
            </a:pPr>
            <a:endParaRPr lang="en-IN" kern="0" spc="15">
              <a:solidFill>
                <a:srgbClr val="7030A0"/>
              </a:solidFill>
              <a:latin typeface="Lato" panose="020F0502020204030203"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3245E17E-FD77-7A69-39C2-AB972368A7CB}"/>
              </a:ext>
            </a:extLst>
          </p:cNvPr>
          <p:cNvSpPr txBox="1"/>
          <p:nvPr/>
        </p:nvSpPr>
        <p:spPr>
          <a:xfrm>
            <a:off x="-91824" y="781247"/>
            <a:ext cx="9428672" cy="452175"/>
          </a:xfrm>
          <a:prstGeom prst="rect">
            <a:avLst/>
          </a:prstGeom>
          <a:noFill/>
        </p:spPr>
        <p:txBody>
          <a:bodyPr wrap="square" rtlCol="0">
            <a:spAutoFit/>
          </a:bodyPr>
          <a:lstStyle/>
          <a:p>
            <a:pPr marL="342900" lvl="0" indent="-342900">
              <a:lnSpc>
                <a:spcPct val="107000"/>
              </a:lnSpc>
              <a:spcAft>
                <a:spcPts val="800"/>
              </a:spcAft>
              <a:tabLst>
                <a:tab pos="457200" algn="l"/>
              </a:tabLst>
            </a:pPr>
            <a:r>
              <a:rPr lang="en-IN" sz="2400" b="1">
                <a:solidFill>
                  <a:srgbClr val="0070C0"/>
                </a:solidFill>
                <a:latin typeface="Bahnschrift SemiBold" panose="020B0502040204020203" pitchFamily="34" charset="0"/>
              </a:rPr>
              <a:t>     </a:t>
            </a:r>
            <a:r>
              <a:rPr lang="en-IN" sz="2000" b="1">
                <a:solidFill>
                  <a:srgbClr val="0070C0"/>
                </a:solidFill>
                <a:latin typeface="Bahnschrift SemiBold" panose="020B0502040204020203" pitchFamily="34" charset="0"/>
              </a:rPr>
              <a:t>Relational Schema :</a:t>
            </a:r>
            <a:endParaRPr lang="en-IN" sz="2000" kern="0" spc="15">
              <a:solidFill>
                <a:srgbClr val="7030A0"/>
              </a:solidFill>
              <a:latin typeface="Bahnschrift SemiBold" panose="020B0502040204020203"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F0EF59C-98FB-28BC-142A-EDBAB0934664}"/>
              </a:ext>
            </a:extLst>
          </p:cNvPr>
          <p:cNvPicPr>
            <a:picLocks noChangeAspect="1"/>
          </p:cNvPicPr>
          <p:nvPr/>
        </p:nvPicPr>
        <p:blipFill rotWithShape="1">
          <a:blip r:embed="rId2">
            <a:alphaModFix amt="35000"/>
          </a:blip>
          <a:srcRect l="61804" r="7235"/>
          <a:stretch/>
        </p:blipFill>
        <p:spPr>
          <a:xfrm>
            <a:off x="9408160" y="0"/>
            <a:ext cx="2783840" cy="6858000"/>
          </a:xfrm>
          <a:prstGeom prst="rect">
            <a:avLst/>
          </a:prstGeom>
        </p:spPr>
      </p:pic>
      <p:pic>
        <p:nvPicPr>
          <p:cNvPr id="4" name="Picture 3">
            <a:extLst>
              <a:ext uri="{FF2B5EF4-FFF2-40B4-BE49-F238E27FC236}">
                <a16:creationId xmlns:a16="http://schemas.microsoft.com/office/drawing/2014/main" id="{6D5CAA86-5987-3381-8A63-508AC300C04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95997" y="1730949"/>
            <a:ext cx="4851005" cy="4829031"/>
          </a:xfrm>
          <a:prstGeom prst="rect">
            <a:avLst/>
          </a:prstGeom>
        </p:spPr>
      </p:pic>
    </p:spTree>
    <p:extLst>
      <p:ext uri="{BB962C8B-B14F-4D97-AF65-F5344CB8AC3E}">
        <p14:creationId xmlns:p14="http://schemas.microsoft.com/office/powerpoint/2010/main" val="2328605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E5F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DF9B01-420E-6969-E80D-0EEE9C4C9387}"/>
              </a:ext>
            </a:extLst>
          </p:cNvPr>
          <p:cNvSpPr/>
          <p:nvPr/>
        </p:nvSpPr>
        <p:spPr>
          <a:xfrm>
            <a:off x="-36476" y="-10930"/>
            <a:ext cx="12228476" cy="805332"/>
          </a:xfrm>
          <a:prstGeom prst="rect">
            <a:avLst/>
          </a:prstGeom>
          <a:solidFill>
            <a:srgbClr val="FCE0EE"/>
          </a:solidFill>
          <a:ln>
            <a:solidFill>
              <a:srgbClr val="F9C7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A442696D-4399-8D27-8999-283B54DAE39D}"/>
              </a:ext>
            </a:extLst>
          </p:cNvPr>
          <p:cNvSpPr txBox="1"/>
          <p:nvPr/>
        </p:nvSpPr>
        <p:spPr>
          <a:xfrm>
            <a:off x="395581" y="135512"/>
            <a:ext cx="6902365" cy="584775"/>
          </a:xfrm>
          <a:prstGeom prst="rect">
            <a:avLst/>
          </a:prstGeom>
          <a:noFill/>
        </p:spPr>
        <p:txBody>
          <a:bodyPr wrap="square" rtlCol="0">
            <a:spAutoFit/>
          </a:bodyPr>
          <a:lstStyle/>
          <a:p>
            <a:r>
              <a:rPr lang="en-US" sz="3200" b="1">
                <a:solidFill>
                  <a:srgbClr val="0070C0"/>
                </a:solidFill>
                <a:latin typeface="Modern Love" panose="04090805081005020601" pitchFamily="82" charset="0"/>
              </a:rPr>
              <a:t>DATABASE IMPLEMENTAION</a:t>
            </a:r>
            <a:endParaRPr lang="en-IN" sz="3200" b="1">
              <a:solidFill>
                <a:srgbClr val="0070C0"/>
              </a:solidFill>
              <a:latin typeface="Modern Love" panose="04090805081005020601" pitchFamily="82" charset="0"/>
            </a:endParaRPr>
          </a:p>
        </p:txBody>
      </p:sp>
      <p:sp>
        <p:nvSpPr>
          <p:cNvPr id="26" name="TextBox 25">
            <a:extLst>
              <a:ext uri="{FF2B5EF4-FFF2-40B4-BE49-F238E27FC236}">
                <a16:creationId xmlns:a16="http://schemas.microsoft.com/office/drawing/2014/main" id="{3DF8EC6D-6C06-3DE2-CA22-BF3061C6FEDD}"/>
              </a:ext>
            </a:extLst>
          </p:cNvPr>
          <p:cNvSpPr txBox="1"/>
          <p:nvPr/>
        </p:nvSpPr>
        <p:spPr>
          <a:xfrm>
            <a:off x="146649" y="813192"/>
            <a:ext cx="5393017" cy="956544"/>
          </a:xfrm>
          <a:prstGeom prst="rect">
            <a:avLst/>
          </a:prstGeom>
          <a:noFill/>
        </p:spPr>
        <p:txBody>
          <a:bodyPr wrap="square" rtlCol="0">
            <a:spAutoFit/>
          </a:bodyPr>
          <a:lstStyle/>
          <a:p>
            <a:pPr marL="342900" lvl="0" indent="-342900">
              <a:lnSpc>
                <a:spcPct val="107000"/>
              </a:lnSpc>
              <a:spcAft>
                <a:spcPts val="800"/>
              </a:spcAft>
              <a:tabLst>
                <a:tab pos="457200" algn="l"/>
              </a:tabLst>
            </a:pPr>
            <a:r>
              <a:rPr lang="en-IN" kern="0" spc="15">
                <a:solidFill>
                  <a:srgbClr val="0070C0"/>
                </a:solidFill>
                <a:latin typeface="Lato" panose="020F0502020204030203" pitchFamily="34" charset="0"/>
                <a:ea typeface="Times New Roman" panose="02020603050405020304" pitchFamily="18" charset="0"/>
                <a:cs typeface="Times New Roman" panose="02020603050405020304" pitchFamily="18" charset="0"/>
              </a:rPr>
              <a:t>     </a:t>
            </a:r>
            <a:r>
              <a:rPr lang="en-US" kern="0" spc="15">
                <a:solidFill>
                  <a:srgbClr val="7030A0"/>
                </a:solidFill>
                <a:latin typeface="Lato" panose="020F0502020204030203" pitchFamily="34" charset="0"/>
                <a:ea typeface="Times New Roman" panose="02020603050405020304" pitchFamily="18" charset="0"/>
                <a:cs typeface="Times New Roman" panose="02020603050405020304" pitchFamily="18" charset="0"/>
              </a:rPr>
              <a:t>We implemented the database through SQL Queries to establish the tables and retrieve data based on the business questions:</a:t>
            </a:r>
            <a:endParaRPr lang="en-IN" kern="0" spc="15">
              <a:solidFill>
                <a:srgbClr val="7030A0"/>
              </a:solidFill>
              <a:latin typeface="Lato" panose="020F0502020204030203"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3245E17E-FD77-7A69-39C2-AB972368A7CB}"/>
              </a:ext>
            </a:extLst>
          </p:cNvPr>
          <p:cNvSpPr txBox="1"/>
          <p:nvPr/>
        </p:nvSpPr>
        <p:spPr>
          <a:xfrm>
            <a:off x="-2064153" y="1619203"/>
            <a:ext cx="9428672" cy="475708"/>
          </a:xfrm>
          <a:prstGeom prst="rect">
            <a:avLst/>
          </a:prstGeom>
          <a:noFill/>
        </p:spPr>
        <p:txBody>
          <a:bodyPr wrap="square" rtlCol="0">
            <a:spAutoFit/>
          </a:bodyPr>
          <a:lstStyle/>
          <a:p>
            <a:pPr marL="342900" lvl="0" indent="-342900" algn="ctr">
              <a:lnSpc>
                <a:spcPct val="107000"/>
              </a:lnSpc>
              <a:spcAft>
                <a:spcPts val="800"/>
              </a:spcAft>
              <a:tabLst>
                <a:tab pos="457200" algn="l"/>
              </a:tabLst>
            </a:pPr>
            <a:r>
              <a:rPr lang="en-IN" sz="2400" b="1">
                <a:solidFill>
                  <a:srgbClr val="0070C0"/>
                </a:solidFill>
                <a:latin typeface="Lucida Handwriting" panose="03010101010101010101" pitchFamily="66" charset="0"/>
              </a:rPr>
              <a:t>     </a:t>
            </a:r>
            <a:endParaRPr lang="en-IN" sz="3600" kern="0" spc="15">
              <a:solidFill>
                <a:srgbClr val="7030A0"/>
              </a:solidFill>
              <a:latin typeface="Lato" panose="020F0502020204030203" pitchFamily="34"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E34ECA9-8266-4150-BFF4-1B85E07E193F}"/>
              </a:ext>
            </a:extLst>
          </p:cNvPr>
          <p:cNvPicPr>
            <a:picLocks noChangeAspect="1"/>
          </p:cNvPicPr>
          <p:nvPr/>
        </p:nvPicPr>
        <p:blipFill>
          <a:blip r:embed="rId2"/>
          <a:stretch>
            <a:fillRect/>
          </a:stretch>
        </p:blipFill>
        <p:spPr>
          <a:xfrm>
            <a:off x="5651426" y="940844"/>
            <a:ext cx="6242448" cy="5920417"/>
          </a:xfrm>
          <a:prstGeom prst="rect">
            <a:avLst/>
          </a:prstGeom>
        </p:spPr>
      </p:pic>
      <p:sp>
        <p:nvSpPr>
          <p:cNvPr id="3" name="TextBox 2">
            <a:extLst>
              <a:ext uri="{FF2B5EF4-FFF2-40B4-BE49-F238E27FC236}">
                <a16:creationId xmlns:a16="http://schemas.microsoft.com/office/drawing/2014/main" id="{503ED6D0-14D9-FC52-3A82-101ECC6BB92E}"/>
              </a:ext>
            </a:extLst>
          </p:cNvPr>
          <p:cNvSpPr txBox="1"/>
          <p:nvPr/>
        </p:nvSpPr>
        <p:spPr>
          <a:xfrm>
            <a:off x="-2130726" y="3327530"/>
            <a:ext cx="9428672" cy="644279"/>
          </a:xfrm>
          <a:prstGeom prst="rect">
            <a:avLst/>
          </a:prstGeom>
          <a:noFill/>
        </p:spPr>
        <p:txBody>
          <a:bodyPr wrap="square" rtlCol="0">
            <a:spAutoFit/>
          </a:bodyPr>
          <a:lstStyle/>
          <a:p>
            <a:pPr marL="342900" lvl="0" indent="-342900" algn="ctr">
              <a:lnSpc>
                <a:spcPct val="107000"/>
              </a:lnSpc>
              <a:spcAft>
                <a:spcPts val="800"/>
              </a:spcAft>
              <a:tabLst>
                <a:tab pos="457200" algn="l"/>
              </a:tabLst>
            </a:pPr>
            <a:r>
              <a:rPr lang="en-IN" sz="2400" b="1">
                <a:solidFill>
                  <a:srgbClr val="0070C0"/>
                </a:solidFill>
                <a:latin typeface="Modern Love" panose="04090805081005020601" pitchFamily="82" charset="0"/>
              </a:rPr>
              <a:t>     </a:t>
            </a:r>
            <a:r>
              <a:rPr lang="en-IN" sz="3600" b="1">
                <a:solidFill>
                  <a:srgbClr val="0070C0"/>
                </a:solidFill>
                <a:latin typeface="Bahnschrift SemiBold" panose="020B0502040204020203" pitchFamily="34" charset="0"/>
              </a:rPr>
              <a:t>Business Questions </a:t>
            </a:r>
            <a:endParaRPr lang="en-IN" sz="3600" kern="0" spc="15">
              <a:solidFill>
                <a:srgbClr val="7030A0"/>
              </a:solidFill>
              <a:latin typeface="Bahnschrift SemiBold"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3389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E5F7"/>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D68EE4-A23B-1CA4-3075-BE516366731E}"/>
              </a:ext>
            </a:extLst>
          </p:cNvPr>
          <p:cNvPicPr>
            <a:picLocks noChangeAspect="1"/>
          </p:cNvPicPr>
          <p:nvPr/>
        </p:nvPicPr>
        <p:blipFill>
          <a:blip r:embed="rId2"/>
          <a:stretch>
            <a:fillRect/>
          </a:stretch>
        </p:blipFill>
        <p:spPr>
          <a:xfrm>
            <a:off x="525915" y="457201"/>
            <a:ext cx="10252712" cy="3079866"/>
          </a:xfrm>
          <a:prstGeom prst="rect">
            <a:avLst/>
          </a:prstGeom>
        </p:spPr>
      </p:pic>
      <p:pic>
        <p:nvPicPr>
          <p:cNvPr id="5" name="Picture 4">
            <a:extLst>
              <a:ext uri="{FF2B5EF4-FFF2-40B4-BE49-F238E27FC236}">
                <a16:creationId xmlns:a16="http://schemas.microsoft.com/office/drawing/2014/main" id="{0093B000-972C-8DDC-5CCC-20D21007CF86}"/>
              </a:ext>
            </a:extLst>
          </p:cNvPr>
          <p:cNvPicPr>
            <a:picLocks noChangeAspect="1"/>
          </p:cNvPicPr>
          <p:nvPr/>
        </p:nvPicPr>
        <p:blipFill>
          <a:blip r:embed="rId3"/>
          <a:stretch>
            <a:fillRect/>
          </a:stretch>
        </p:blipFill>
        <p:spPr>
          <a:xfrm>
            <a:off x="525915" y="3695397"/>
            <a:ext cx="10252712" cy="2971800"/>
          </a:xfrm>
          <a:prstGeom prst="rect">
            <a:avLst/>
          </a:prstGeom>
        </p:spPr>
      </p:pic>
    </p:spTree>
    <p:extLst>
      <p:ext uri="{BB962C8B-B14F-4D97-AF65-F5344CB8AC3E}">
        <p14:creationId xmlns:p14="http://schemas.microsoft.com/office/powerpoint/2010/main" val="455652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E5F7"/>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869B1D-8264-150F-D4A6-90BB9DA13CF8}"/>
              </a:ext>
            </a:extLst>
          </p:cNvPr>
          <p:cNvPicPr>
            <a:picLocks noChangeAspect="1"/>
          </p:cNvPicPr>
          <p:nvPr/>
        </p:nvPicPr>
        <p:blipFill rotWithShape="1">
          <a:blip r:embed="rId2"/>
          <a:srcRect r="2572"/>
          <a:stretch/>
        </p:blipFill>
        <p:spPr>
          <a:xfrm>
            <a:off x="944013" y="740765"/>
            <a:ext cx="10303973" cy="5523929"/>
          </a:xfrm>
          <a:prstGeom prst="rect">
            <a:avLst/>
          </a:prstGeom>
        </p:spPr>
      </p:pic>
    </p:spTree>
    <p:extLst>
      <p:ext uri="{BB962C8B-B14F-4D97-AF65-F5344CB8AC3E}">
        <p14:creationId xmlns:p14="http://schemas.microsoft.com/office/powerpoint/2010/main" val="2570347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E5F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37761F-DB77-579F-EB26-A0E27554CA18}"/>
              </a:ext>
            </a:extLst>
          </p:cNvPr>
          <p:cNvPicPr>
            <a:picLocks noChangeAspect="1"/>
          </p:cNvPicPr>
          <p:nvPr/>
        </p:nvPicPr>
        <p:blipFill>
          <a:blip r:embed="rId2"/>
          <a:stretch>
            <a:fillRect/>
          </a:stretch>
        </p:blipFill>
        <p:spPr>
          <a:xfrm>
            <a:off x="1488092" y="745422"/>
            <a:ext cx="9499963" cy="3031286"/>
          </a:xfrm>
          <a:prstGeom prst="rect">
            <a:avLst/>
          </a:prstGeom>
        </p:spPr>
      </p:pic>
      <p:pic>
        <p:nvPicPr>
          <p:cNvPr id="4" name="Picture 3">
            <a:extLst>
              <a:ext uri="{FF2B5EF4-FFF2-40B4-BE49-F238E27FC236}">
                <a16:creationId xmlns:a16="http://schemas.microsoft.com/office/drawing/2014/main" id="{CF2B0BF4-80E8-B2B5-BB2B-78EDB2417122}"/>
              </a:ext>
            </a:extLst>
          </p:cNvPr>
          <p:cNvPicPr>
            <a:picLocks noChangeAspect="1"/>
          </p:cNvPicPr>
          <p:nvPr/>
        </p:nvPicPr>
        <p:blipFill>
          <a:blip r:embed="rId3"/>
          <a:stretch>
            <a:fillRect/>
          </a:stretch>
        </p:blipFill>
        <p:spPr>
          <a:xfrm>
            <a:off x="1488092" y="3986512"/>
            <a:ext cx="9526407" cy="2578189"/>
          </a:xfrm>
          <a:prstGeom prst="rect">
            <a:avLst/>
          </a:prstGeom>
        </p:spPr>
      </p:pic>
    </p:spTree>
    <p:extLst>
      <p:ext uri="{BB962C8B-B14F-4D97-AF65-F5344CB8AC3E}">
        <p14:creationId xmlns:p14="http://schemas.microsoft.com/office/powerpoint/2010/main" val="3916325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E5F7"/>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981F00-0870-2202-03E6-C6B46F475F4D}"/>
              </a:ext>
            </a:extLst>
          </p:cNvPr>
          <p:cNvPicPr>
            <a:picLocks noChangeAspect="1"/>
          </p:cNvPicPr>
          <p:nvPr/>
        </p:nvPicPr>
        <p:blipFill>
          <a:blip r:embed="rId2"/>
          <a:stretch>
            <a:fillRect/>
          </a:stretch>
        </p:blipFill>
        <p:spPr>
          <a:xfrm>
            <a:off x="2514100" y="28100"/>
            <a:ext cx="7163800" cy="6801799"/>
          </a:xfrm>
          <a:prstGeom prst="rect">
            <a:avLst/>
          </a:prstGeom>
        </p:spPr>
      </p:pic>
    </p:spTree>
    <p:extLst>
      <p:ext uri="{BB962C8B-B14F-4D97-AF65-F5344CB8AC3E}">
        <p14:creationId xmlns:p14="http://schemas.microsoft.com/office/powerpoint/2010/main" val="2573820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E5F7"/>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77B6C20-ED98-26F9-76DB-DB9A14220455}"/>
              </a:ext>
            </a:extLst>
          </p:cNvPr>
          <p:cNvPicPr>
            <a:picLocks noChangeAspect="1"/>
          </p:cNvPicPr>
          <p:nvPr/>
        </p:nvPicPr>
        <p:blipFill>
          <a:blip r:embed="rId2"/>
          <a:stretch>
            <a:fillRect/>
          </a:stretch>
        </p:blipFill>
        <p:spPr>
          <a:xfrm>
            <a:off x="2528389" y="9047"/>
            <a:ext cx="7135221" cy="6839905"/>
          </a:xfrm>
          <a:prstGeom prst="rect">
            <a:avLst/>
          </a:prstGeom>
        </p:spPr>
      </p:pic>
    </p:spTree>
    <p:extLst>
      <p:ext uri="{BB962C8B-B14F-4D97-AF65-F5344CB8AC3E}">
        <p14:creationId xmlns:p14="http://schemas.microsoft.com/office/powerpoint/2010/main" val="2462486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E5F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E83D92-24A9-2CD7-C650-45BC79E6412A}"/>
              </a:ext>
            </a:extLst>
          </p:cNvPr>
          <p:cNvPicPr>
            <a:picLocks noChangeAspect="1"/>
          </p:cNvPicPr>
          <p:nvPr/>
        </p:nvPicPr>
        <p:blipFill>
          <a:blip r:embed="rId2"/>
          <a:stretch>
            <a:fillRect/>
          </a:stretch>
        </p:blipFill>
        <p:spPr>
          <a:xfrm>
            <a:off x="899625" y="716491"/>
            <a:ext cx="10544703" cy="2260583"/>
          </a:xfrm>
          <a:prstGeom prst="rect">
            <a:avLst/>
          </a:prstGeom>
        </p:spPr>
      </p:pic>
      <p:pic>
        <p:nvPicPr>
          <p:cNvPr id="8" name="Picture 7">
            <a:extLst>
              <a:ext uri="{FF2B5EF4-FFF2-40B4-BE49-F238E27FC236}">
                <a16:creationId xmlns:a16="http://schemas.microsoft.com/office/drawing/2014/main" id="{D86509E5-E34A-3732-3A7D-11C6E2191C92}"/>
              </a:ext>
            </a:extLst>
          </p:cNvPr>
          <p:cNvPicPr>
            <a:picLocks noChangeAspect="1"/>
          </p:cNvPicPr>
          <p:nvPr/>
        </p:nvPicPr>
        <p:blipFill>
          <a:blip r:embed="rId3"/>
          <a:stretch>
            <a:fillRect/>
          </a:stretch>
        </p:blipFill>
        <p:spPr>
          <a:xfrm>
            <a:off x="899624" y="3108076"/>
            <a:ext cx="10544703" cy="2748953"/>
          </a:xfrm>
          <a:prstGeom prst="rect">
            <a:avLst/>
          </a:prstGeom>
        </p:spPr>
      </p:pic>
    </p:spTree>
    <p:extLst>
      <p:ext uri="{BB962C8B-B14F-4D97-AF65-F5344CB8AC3E}">
        <p14:creationId xmlns:p14="http://schemas.microsoft.com/office/powerpoint/2010/main" val="792592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E5F7"/>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282BB77-BEF2-6E03-0229-99612F43120A}"/>
              </a:ext>
            </a:extLst>
          </p:cNvPr>
          <p:cNvSpPr/>
          <p:nvPr/>
        </p:nvSpPr>
        <p:spPr>
          <a:xfrm>
            <a:off x="10739" y="-1"/>
            <a:ext cx="8440087" cy="914631"/>
          </a:xfrm>
          <a:prstGeom prst="rect">
            <a:avLst/>
          </a:prstGeom>
          <a:solidFill>
            <a:srgbClr val="FCE0EE"/>
          </a:solidFill>
          <a:ln>
            <a:solidFill>
              <a:srgbClr val="F9C7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454A336E-EC4E-7274-A8E9-400C28E0268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9579039" y="4615931"/>
            <a:ext cx="1521989" cy="2242068"/>
          </a:xfrm>
          <a:prstGeom prst="rect">
            <a:avLst/>
          </a:prstGeom>
        </p:spPr>
      </p:pic>
      <p:pic>
        <p:nvPicPr>
          <p:cNvPr id="23" name="Picture 22">
            <a:extLst>
              <a:ext uri="{FF2B5EF4-FFF2-40B4-BE49-F238E27FC236}">
                <a16:creationId xmlns:a16="http://schemas.microsoft.com/office/drawing/2014/main" id="{E3F47FFD-1633-F4A0-6E13-06EA7182EDF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9642820" y="2592626"/>
            <a:ext cx="1350062" cy="2042464"/>
          </a:xfrm>
          <a:prstGeom prst="rect">
            <a:avLst/>
          </a:prstGeom>
        </p:spPr>
      </p:pic>
      <p:sp>
        <p:nvSpPr>
          <p:cNvPr id="6" name="TextBox 5">
            <a:extLst>
              <a:ext uri="{FF2B5EF4-FFF2-40B4-BE49-F238E27FC236}">
                <a16:creationId xmlns:a16="http://schemas.microsoft.com/office/drawing/2014/main" id="{A442696D-4399-8D27-8999-283B54DAE39D}"/>
              </a:ext>
            </a:extLst>
          </p:cNvPr>
          <p:cNvSpPr txBox="1"/>
          <p:nvPr/>
        </p:nvSpPr>
        <p:spPr>
          <a:xfrm>
            <a:off x="154043" y="268299"/>
            <a:ext cx="5504886" cy="584775"/>
          </a:xfrm>
          <a:prstGeom prst="rect">
            <a:avLst/>
          </a:prstGeom>
          <a:noFill/>
        </p:spPr>
        <p:txBody>
          <a:bodyPr wrap="square" rtlCol="0">
            <a:spAutoFit/>
          </a:bodyPr>
          <a:lstStyle/>
          <a:p>
            <a:r>
              <a:rPr lang="en-US" sz="3200" b="1">
                <a:solidFill>
                  <a:srgbClr val="0070C0"/>
                </a:solidFill>
                <a:latin typeface="Modern Love" panose="04090805081005020601" pitchFamily="82" charset="0"/>
              </a:rPr>
              <a:t>CLIENT OVERVIEW</a:t>
            </a:r>
            <a:endParaRPr lang="en-IN" sz="3200" b="1">
              <a:solidFill>
                <a:srgbClr val="0070C0"/>
              </a:solidFill>
              <a:latin typeface="Modern Love" panose="04090805081005020601" pitchFamily="82" charset="0"/>
            </a:endParaRPr>
          </a:p>
        </p:txBody>
      </p:sp>
      <p:sp>
        <p:nvSpPr>
          <p:cNvPr id="7" name="TextBox 6">
            <a:extLst>
              <a:ext uri="{FF2B5EF4-FFF2-40B4-BE49-F238E27FC236}">
                <a16:creationId xmlns:a16="http://schemas.microsoft.com/office/drawing/2014/main" id="{8F2EC3D8-6C43-A456-FBD9-6872907CE99D}"/>
              </a:ext>
            </a:extLst>
          </p:cNvPr>
          <p:cNvSpPr txBox="1"/>
          <p:nvPr/>
        </p:nvSpPr>
        <p:spPr>
          <a:xfrm>
            <a:off x="1078302" y="1119789"/>
            <a:ext cx="6780362" cy="2585323"/>
          </a:xfrm>
          <a:prstGeom prst="rect">
            <a:avLst/>
          </a:prstGeom>
          <a:noFill/>
        </p:spPr>
        <p:txBody>
          <a:bodyPr wrap="square" rtlCol="0">
            <a:spAutoFit/>
          </a:bodyPr>
          <a:lstStyle/>
          <a:p>
            <a:r>
              <a:rPr lang="en-IN" kern="0" spc="15">
                <a:solidFill>
                  <a:srgbClr val="7030A0"/>
                </a:solidFill>
                <a:effectLst/>
                <a:latin typeface="Lato" panose="020F0502020204030203" pitchFamily="34" charset="0"/>
                <a:ea typeface="Times New Roman" panose="02020603050405020304" pitchFamily="18" charset="0"/>
                <a:cs typeface="Times New Roman" panose="02020603050405020304" pitchFamily="18" charset="0"/>
              </a:rPr>
              <a:t>Malwa Confectionary Works (MCW), established in 1974 is a key market player in the manufacturing of a broad assortment of best quality toffee jars, toffee boxes, </a:t>
            </a:r>
            <a:r>
              <a:rPr lang="en-IN" kern="0" spc="15" err="1">
                <a:solidFill>
                  <a:srgbClr val="7030A0"/>
                </a:solidFill>
                <a:effectLst/>
                <a:latin typeface="Lato" panose="020F0502020204030203" pitchFamily="34" charset="0"/>
                <a:ea typeface="Times New Roman" panose="02020603050405020304" pitchFamily="18" charset="0"/>
                <a:cs typeface="Times New Roman" panose="02020603050405020304" pitchFamily="18" charset="0"/>
              </a:rPr>
              <a:t>flavored</a:t>
            </a:r>
            <a:r>
              <a:rPr lang="en-IN" kern="0" spc="15">
                <a:solidFill>
                  <a:srgbClr val="7030A0"/>
                </a:solidFill>
                <a:effectLst/>
                <a:latin typeface="Lato" panose="020F0502020204030203" pitchFamily="34" charset="0"/>
                <a:ea typeface="Times New Roman" panose="02020603050405020304" pitchFamily="18" charset="0"/>
                <a:cs typeface="Times New Roman" panose="02020603050405020304" pitchFamily="18" charset="0"/>
              </a:rPr>
              <a:t> candies and other packaged confectionary items. </a:t>
            </a:r>
          </a:p>
          <a:p>
            <a:endParaRPr lang="en-IN" kern="0" spc="15">
              <a:solidFill>
                <a:srgbClr val="7030A0"/>
              </a:solidFill>
              <a:latin typeface="Lato" panose="020F0502020204030203" pitchFamily="34" charset="0"/>
              <a:ea typeface="Times New Roman" panose="02020603050405020304" pitchFamily="18" charset="0"/>
              <a:cs typeface="Times New Roman" panose="02020603050405020304" pitchFamily="18" charset="0"/>
            </a:endParaRPr>
          </a:p>
          <a:p>
            <a:r>
              <a:rPr lang="en-IN" kern="0" spc="15">
                <a:solidFill>
                  <a:srgbClr val="7030A0"/>
                </a:solidFill>
                <a:effectLst/>
                <a:latin typeface="Lato" panose="020F0502020204030203" pitchFamily="34" charset="0"/>
                <a:ea typeface="Times New Roman" panose="02020603050405020304" pitchFamily="18" charset="0"/>
                <a:cs typeface="Times New Roman" panose="02020603050405020304" pitchFamily="18" charset="0"/>
              </a:rPr>
              <a:t>These products are highly acclaimed for their high quality, nontoxic nature, long shelf life, accurate composition and rich taste and are available at several confectionary outlets in Central and Western part of India.</a:t>
            </a:r>
            <a:endParaRPr lang="en-IN" kern="10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Diamond 7">
            <a:extLst>
              <a:ext uri="{FF2B5EF4-FFF2-40B4-BE49-F238E27FC236}">
                <a16:creationId xmlns:a16="http://schemas.microsoft.com/office/drawing/2014/main" id="{EE89FE8F-BACE-3C7A-0416-514958E1EF2F}"/>
              </a:ext>
            </a:extLst>
          </p:cNvPr>
          <p:cNvSpPr/>
          <p:nvPr/>
        </p:nvSpPr>
        <p:spPr>
          <a:xfrm>
            <a:off x="349370" y="1199071"/>
            <a:ext cx="728932" cy="646331"/>
          </a:xfrm>
          <a:prstGeom prst="diamond">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1.</a:t>
            </a:r>
            <a:endParaRPr lang="en-IN" b="1">
              <a:solidFill>
                <a:schemeClr val="bg1"/>
              </a:solidFill>
            </a:endParaRPr>
          </a:p>
        </p:txBody>
      </p:sp>
      <p:sp>
        <p:nvSpPr>
          <p:cNvPr id="9" name="Diamond 8">
            <a:extLst>
              <a:ext uri="{FF2B5EF4-FFF2-40B4-BE49-F238E27FC236}">
                <a16:creationId xmlns:a16="http://schemas.microsoft.com/office/drawing/2014/main" id="{D4BC3DE8-11A7-770D-2CBD-F36869E69121}"/>
              </a:ext>
            </a:extLst>
          </p:cNvPr>
          <p:cNvSpPr/>
          <p:nvPr/>
        </p:nvSpPr>
        <p:spPr>
          <a:xfrm>
            <a:off x="349370" y="2637015"/>
            <a:ext cx="728932" cy="646331"/>
          </a:xfrm>
          <a:prstGeom prst="diamond">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2.</a:t>
            </a:r>
            <a:endParaRPr lang="en-IN" b="1">
              <a:solidFill>
                <a:schemeClr val="bg1"/>
              </a:solidFill>
            </a:endParaRPr>
          </a:p>
        </p:txBody>
      </p:sp>
      <p:sp>
        <p:nvSpPr>
          <p:cNvPr id="11" name="TextBox 10">
            <a:extLst>
              <a:ext uri="{FF2B5EF4-FFF2-40B4-BE49-F238E27FC236}">
                <a16:creationId xmlns:a16="http://schemas.microsoft.com/office/drawing/2014/main" id="{FFDFC1F2-7816-8D41-09A4-C024F6C45CC4}"/>
              </a:ext>
            </a:extLst>
          </p:cNvPr>
          <p:cNvSpPr txBox="1"/>
          <p:nvPr/>
        </p:nvSpPr>
        <p:spPr>
          <a:xfrm>
            <a:off x="134449" y="4120372"/>
            <a:ext cx="6891383" cy="461665"/>
          </a:xfrm>
          <a:prstGeom prst="rect">
            <a:avLst/>
          </a:prstGeom>
          <a:noFill/>
        </p:spPr>
        <p:txBody>
          <a:bodyPr wrap="square">
            <a:spAutoFit/>
          </a:bodyPr>
          <a:lstStyle/>
          <a:p>
            <a:r>
              <a:rPr lang="en-US" sz="2400">
                <a:solidFill>
                  <a:srgbClr val="0070C0"/>
                </a:solidFill>
                <a:latin typeface="Bahnschrift SemiBold" panose="020B0502040204020203" pitchFamily="34" charset="0"/>
              </a:rPr>
              <a:t>Requirement Analysis - Business Scenario:</a:t>
            </a:r>
            <a:endParaRPr lang="en-IN" sz="2400">
              <a:solidFill>
                <a:srgbClr val="0070C0"/>
              </a:solidFill>
              <a:latin typeface="Bahnschrift SemiBold" panose="020B0502040204020203" pitchFamily="34" charset="0"/>
            </a:endParaRPr>
          </a:p>
        </p:txBody>
      </p:sp>
      <p:sp>
        <p:nvSpPr>
          <p:cNvPr id="12" name="TextBox 11">
            <a:extLst>
              <a:ext uri="{FF2B5EF4-FFF2-40B4-BE49-F238E27FC236}">
                <a16:creationId xmlns:a16="http://schemas.microsoft.com/office/drawing/2014/main" id="{CC62429E-3768-D12F-EF97-D170474200DC}"/>
              </a:ext>
            </a:extLst>
          </p:cNvPr>
          <p:cNvSpPr txBox="1"/>
          <p:nvPr/>
        </p:nvSpPr>
        <p:spPr>
          <a:xfrm>
            <a:off x="154042" y="4628805"/>
            <a:ext cx="7801237" cy="923330"/>
          </a:xfrm>
          <a:prstGeom prst="rect">
            <a:avLst/>
          </a:prstGeom>
          <a:noFill/>
        </p:spPr>
        <p:txBody>
          <a:bodyPr wrap="square" rtlCol="0">
            <a:spAutoFit/>
          </a:bodyPr>
          <a:lstStyle/>
          <a:p>
            <a:r>
              <a:rPr lang="en-US" kern="0" spc="15">
                <a:solidFill>
                  <a:srgbClr val="7030A0"/>
                </a:solidFill>
                <a:latin typeface="Lato" panose="020F0502020204030203" pitchFamily="34" charset="0"/>
                <a:cs typeface="Times New Roman" panose="02020603050405020304" pitchFamily="18" charset="0"/>
              </a:rPr>
              <a:t>To enhance MCW’s current vendor management system by improving the existing database infrastructure, thereby boosting operational efficiency, facilitating strategic growth and driving potential business decisions.</a:t>
            </a:r>
            <a:endParaRPr lang="en-IN" kern="0" spc="15">
              <a:solidFill>
                <a:srgbClr val="7030A0"/>
              </a:solidFill>
              <a:latin typeface="Lato" panose="020F0502020204030203"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6D168621-1A9A-EAB2-BCDA-16FF2C4487A2}"/>
              </a:ext>
            </a:extLst>
          </p:cNvPr>
          <p:cNvPicPr>
            <a:picLocks noChangeAspect="1"/>
          </p:cNvPicPr>
          <p:nvPr/>
        </p:nvPicPr>
        <p:blipFill>
          <a:blip r:embed="rId6"/>
          <a:stretch>
            <a:fillRect/>
          </a:stretch>
        </p:blipFill>
        <p:spPr>
          <a:xfrm>
            <a:off x="3637937" y="5689502"/>
            <a:ext cx="1094976" cy="920617"/>
          </a:xfrm>
          <a:prstGeom prst="rect">
            <a:avLst/>
          </a:prstGeom>
        </p:spPr>
      </p:pic>
      <p:pic>
        <p:nvPicPr>
          <p:cNvPr id="16" name="Picture 15">
            <a:extLst>
              <a:ext uri="{FF2B5EF4-FFF2-40B4-BE49-F238E27FC236}">
                <a16:creationId xmlns:a16="http://schemas.microsoft.com/office/drawing/2014/main" id="{0DCECAE3-9604-8E89-DDCF-07DF6977FD35}"/>
              </a:ext>
            </a:extLst>
          </p:cNvPr>
          <p:cNvPicPr>
            <a:picLocks noChangeAspect="1"/>
          </p:cNvPicPr>
          <p:nvPr/>
        </p:nvPicPr>
        <p:blipFill>
          <a:blip r:embed="rId7"/>
          <a:stretch>
            <a:fillRect/>
          </a:stretch>
        </p:blipFill>
        <p:spPr>
          <a:xfrm>
            <a:off x="4939292" y="5689502"/>
            <a:ext cx="941075" cy="920617"/>
          </a:xfrm>
          <a:prstGeom prst="rect">
            <a:avLst/>
          </a:prstGeom>
        </p:spPr>
      </p:pic>
      <p:pic>
        <p:nvPicPr>
          <p:cNvPr id="18" name="Picture 17">
            <a:extLst>
              <a:ext uri="{FF2B5EF4-FFF2-40B4-BE49-F238E27FC236}">
                <a16:creationId xmlns:a16="http://schemas.microsoft.com/office/drawing/2014/main" id="{3F9F1B70-E55D-F91F-B6A0-29847FA29AE1}"/>
              </a:ext>
            </a:extLst>
          </p:cNvPr>
          <p:cNvPicPr>
            <a:picLocks noChangeAspect="1"/>
          </p:cNvPicPr>
          <p:nvPr/>
        </p:nvPicPr>
        <p:blipFill>
          <a:blip r:embed="rId8"/>
          <a:stretch>
            <a:fillRect/>
          </a:stretch>
        </p:blipFill>
        <p:spPr>
          <a:xfrm>
            <a:off x="6084059" y="5689502"/>
            <a:ext cx="941773" cy="898139"/>
          </a:xfrm>
          <a:prstGeom prst="rect">
            <a:avLst/>
          </a:prstGeom>
        </p:spPr>
      </p:pic>
      <p:pic>
        <p:nvPicPr>
          <p:cNvPr id="4" name="Picture 3">
            <a:extLst>
              <a:ext uri="{FF2B5EF4-FFF2-40B4-BE49-F238E27FC236}">
                <a16:creationId xmlns:a16="http://schemas.microsoft.com/office/drawing/2014/main" id="{EAC10132-AF55-1BCC-BACB-107B2B74D8D4}"/>
              </a:ext>
            </a:extLst>
          </p:cNvPr>
          <p:cNvPicPr>
            <a:picLocks noChangeAspect="1"/>
          </p:cNvPicPr>
          <p:nvPr/>
        </p:nvPicPr>
        <p:blipFill>
          <a:blip r:embed="rId9"/>
          <a:stretch>
            <a:fillRect/>
          </a:stretch>
        </p:blipFill>
        <p:spPr>
          <a:xfrm>
            <a:off x="8450826" y="-1"/>
            <a:ext cx="3731200" cy="2585323"/>
          </a:xfrm>
          <a:prstGeom prst="rect">
            <a:avLst/>
          </a:prstGeom>
        </p:spPr>
      </p:pic>
      <p:pic>
        <p:nvPicPr>
          <p:cNvPr id="10" name="Picture 9">
            <a:extLst>
              <a:ext uri="{FF2B5EF4-FFF2-40B4-BE49-F238E27FC236}">
                <a16:creationId xmlns:a16="http://schemas.microsoft.com/office/drawing/2014/main" id="{D1C53A8E-0F53-172E-45AE-D2ADC1F3EA4E}"/>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10898819" y="2592274"/>
            <a:ext cx="1282442" cy="2025913"/>
          </a:xfrm>
          <a:prstGeom prst="rect">
            <a:avLst/>
          </a:prstGeom>
        </p:spPr>
      </p:pic>
      <p:pic>
        <p:nvPicPr>
          <p:cNvPr id="15" name="Picture 14">
            <a:extLst>
              <a:ext uri="{FF2B5EF4-FFF2-40B4-BE49-F238E27FC236}">
                <a16:creationId xmlns:a16="http://schemas.microsoft.com/office/drawing/2014/main" id="{9751E5E7-8E86-62FF-55C8-4AAAF38B1C63}"/>
              </a:ext>
            </a:extLst>
          </p:cNvPr>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Lst>
          </a:blip>
          <a:srcRect l="13222" r="9999"/>
          <a:stretch/>
        </p:blipFill>
        <p:spPr>
          <a:xfrm>
            <a:off x="8433574" y="2638154"/>
            <a:ext cx="1205040" cy="1977776"/>
          </a:xfrm>
          <a:prstGeom prst="rect">
            <a:avLst/>
          </a:prstGeom>
        </p:spPr>
      </p:pic>
      <p:pic>
        <p:nvPicPr>
          <p:cNvPr id="25" name="Picture 24">
            <a:extLst>
              <a:ext uri="{FF2B5EF4-FFF2-40B4-BE49-F238E27FC236}">
                <a16:creationId xmlns:a16="http://schemas.microsoft.com/office/drawing/2014/main" id="{AF604634-5C71-FDA8-CE04-04AB88D7CB6B}"/>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50000"/>
                    </a14:imgEffect>
                    <a14:imgEffect>
                      <a14:brightnessContrast bright="20000" contrast="20000"/>
                    </a14:imgEffect>
                  </a14:imgLayer>
                </a14:imgProps>
              </a:ext>
            </a:extLst>
          </a:blip>
          <a:stretch>
            <a:fillRect/>
          </a:stretch>
        </p:blipFill>
        <p:spPr>
          <a:xfrm>
            <a:off x="8433574" y="4683233"/>
            <a:ext cx="1413842" cy="2174766"/>
          </a:xfrm>
          <a:prstGeom prst="rect">
            <a:avLst/>
          </a:prstGeom>
        </p:spPr>
      </p:pic>
      <p:pic>
        <p:nvPicPr>
          <p:cNvPr id="19" name="Picture 18">
            <a:extLst>
              <a:ext uri="{FF2B5EF4-FFF2-40B4-BE49-F238E27FC236}">
                <a16:creationId xmlns:a16="http://schemas.microsoft.com/office/drawing/2014/main" id="{473A816F-70C4-0A58-71B4-FB68E405E022}"/>
              </a:ext>
            </a:extLst>
          </p:cNvPr>
          <p:cNvPicPr>
            <a:picLocks noChangeAspect="1"/>
          </p:cNvPicPr>
          <p:nvPr/>
        </p:nvPicPr>
        <p:blipFill rotWithShape="1">
          <a:blip r:embed="rId16"/>
          <a:srcRect l="14825"/>
          <a:stretch/>
        </p:blipFill>
        <p:spPr>
          <a:xfrm>
            <a:off x="10831199" y="4615932"/>
            <a:ext cx="1350062" cy="2242068"/>
          </a:xfrm>
          <a:prstGeom prst="rect">
            <a:avLst/>
          </a:prstGeom>
        </p:spPr>
      </p:pic>
    </p:spTree>
    <p:extLst>
      <p:ext uri="{BB962C8B-B14F-4D97-AF65-F5344CB8AC3E}">
        <p14:creationId xmlns:p14="http://schemas.microsoft.com/office/powerpoint/2010/main" val="3456819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E5F7"/>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F3080F-0799-0F3E-215A-24597F845CC7}"/>
              </a:ext>
            </a:extLst>
          </p:cNvPr>
          <p:cNvPicPr>
            <a:picLocks noChangeAspect="1"/>
          </p:cNvPicPr>
          <p:nvPr/>
        </p:nvPicPr>
        <p:blipFill>
          <a:blip r:embed="rId2"/>
          <a:stretch>
            <a:fillRect/>
          </a:stretch>
        </p:blipFill>
        <p:spPr>
          <a:xfrm>
            <a:off x="2403935" y="690223"/>
            <a:ext cx="7059010" cy="4867954"/>
          </a:xfrm>
          <a:prstGeom prst="rect">
            <a:avLst/>
          </a:prstGeom>
        </p:spPr>
      </p:pic>
    </p:spTree>
    <p:extLst>
      <p:ext uri="{BB962C8B-B14F-4D97-AF65-F5344CB8AC3E}">
        <p14:creationId xmlns:p14="http://schemas.microsoft.com/office/powerpoint/2010/main" val="1313666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E5F7"/>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0CE192-E53D-ABA0-E3CC-8A9CCD9294A0}"/>
              </a:ext>
            </a:extLst>
          </p:cNvPr>
          <p:cNvPicPr>
            <a:picLocks noChangeAspect="1"/>
          </p:cNvPicPr>
          <p:nvPr/>
        </p:nvPicPr>
        <p:blipFill>
          <a:blip r:embed="rId2"/>
          <a:stretch>
            <a:fillRect/>
          </a:stretch>
        </p:blipFill>
        <p:spPr>
          <a:xfrm>
            <a:off x="1049465" y="355599"/>
            <a:ext cx="10847896" cy="2657517"/>
          </a:xfrm>
          <a:prstGeom prst="rect">
            <a:avLst/>
          </a:prstGeom>
        </p:spPr>
      </p:pic>
      <p:pic>
        <p:nvPicPr>
          <p:cNvPr id="8" name="Picture 7">
            <a:extLst>
              <a:ext uri="{FF2B5EF4-FFF2-40B4-BE49-F238E27FC236}">
                <a16:creationId xmlns:a16="http://schemas.microsoft.com/office/drawing/2014/main" id="{8CDB3E28-DD14-8C99-3C0B-8D7A6B41B25E}"/>
              </a:ext>
            </a:extLst>
          </p:cNvPr>
          <p:cNvPicPr>
            <a:picLocks noChangeAspect="1"/>
          </p:cNvPicPr>
          <p:nvPr/>
        </p:nvPicPr>
        <p:blipFill>
          <a:blip r:embed="rId3"/>
          <a:stretch>
            <a:fillRect/>
          </a:stretch>
        </p:blipFill>
        <p:spPr>
          <a:xfrm>
            <a:off x="1049465" y="3215093"/>
            <a:ext cx="10773308" cy="3053627"/>
          </a:xfrm>
          <a:prstGeom prst="rect">
            <a:avLst/>
          </a:prstGeom>
        </p:spPr>
      </p:pic>
    </p:spTree>
    <p:extLst>
      <p:ext uri="{BB962C8B-B14F-4D97-AF65-F5344CB8AC3E}">
        <p14:creationId xmlns:p14="http://schemas.microsoft.com/office/powerpoint/2010/main" val="2443816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E5F7"/>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4EC7FF-D8E4-AD3F-0BEE-0908DA004B19}"/>
              </a:ext>
            </a:extLst>
          </p:cNvPr>
          <p:cNvPicPr>
            <a:picLocks noChangeAspect="1"/>
          </p:cNvPicPr>
          <p:nvPr/>
        </p:nvPicPr>
        <p:blipFill>
          <a:blip r:embed="rId2"/>
          <a:stretch>
            <a:fillRect/>
          </a:stretch>
        </p:blipFill>
        <p:spPr>
          <a:xfrm>
            <a:off x="2566495" y="90021"/>
            <a:ext cx="7059010" cy="6677957"/>
          </a:xfrm>
          <a:prstGeom prst="rect">
            <a:avLst/>
          </a:prstGeom>
        </p:spPr>
      </p:pic>
    </p:spTree>
    <p:extLst>
      <p:ext uri="{BB962C8B-B14F-4D97-AF65-F5344CB8AC3E}">
        <p14:creationId xmlns:p14="http://schemas.microsoft.com/office/powerpoint/2010/main" val="794932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E5F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9AF818-6560-98EF-EA68-C9DF4E267F35}"/>
              </a:ext>
            </a:extLst>
          </p:cNvPr>
          <p:cNvPicPr>
            <a:picLocks noChangeAspect="1"/>
          </p:cNvPicPr>
          <p:nvPr/>
        </p:nvPicPr>
        <p:blipFill rotWithShape="1">
          <a:blip r:embed="rId2"/>
          <a:srcRect b="52410"/>
          <a:stretch/>
        </p:blipFill>
        <p:spPr>
          <a:xfrm>
            <a:off x="1155290" y="152934"/>
            <a:ext cx="9937027" cy="2463247"/>
          </a:xfrm>
          <a:prstGeom prst="rect">
            <a:avLst/>
          </a:prstGeom>
        </p:spPr>
      </p:pic>
      <p:pic>
        <p:nvPicPr>
          <p:cNvPr id="6" name="Picture 5">
            <a:extLst>
              <a:ext uri="{FF2B5EF4-FFF2-40B4-BE49-F238E27FC236}">
                <a16:creationId xmlns:a16="http://schemas.microsoft.com/office/drawing/2014/main" id="{E445CBE4-6A87-1A99-E17C-020C432475D2}"/>
              </a:ext>
            </a:extLst>
          </p:cNvPr>
          <p:cNvPicPr>
            <a:picLocks noChangeAspect="1"/>
          </p:cNvPicPr>
          <p:nvPr/>
        </p:nvPicPr>
        <p:blipFill>
          <a:blip r:embed="rId3"/>
          <a:stretch>
            <a:fillRect/>
          </a:stretch>
        </p:blipFill>
        <p:spPr>
          <a:xfrm>
            <a:off x="995914" y="2616181"/>
            <a:ext cx="10255777" cy="3930852"/>
          </a:xfrm>
          <a:prstGeom prst="rect">
            <a:avLst/>
          </a:prstGeom>
        </p:spPr>
      </p:pic>
    </p:spTree>
    <p:extLst>
      <p:ext uri="{BB962C8B-B14F-4D97-AF65-F5344CB8AC3E}">
        <p14:creationId xmlns:p14="http://schemas.microsoft.com/office/powerpoint/2010/main" val="77930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E5F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029D49-0305-A999-165E-FE855498AE6D}"/>
              </a:ext>
            </a:extLst>
          </p:cNvPr>
          <p:cNvPicPr>
            <a:picLocks noChangeAspect="1"/>
          </p:cNvPicPr>
          <p:nvPr/>
        </p:nvPicPr>
        <p:blipFill>
          <a:blip r:embed="rId2">
            <a:alphaModFix amt="85000"/>
          </a:blip>
          <a:stretch>
            <a:fillRect/>
          </a:stretch>
        </p:blipFill>
        <p:spPr>
          <a:xfrm>
            <a:off x="0" y="-13272"/>
            <a:ext cx="12192000" cy="6871272"/>
          </a:xfrm>
          <a:prstGeom prst="rect">
            <a:avLst/>
          </a:prstGeom>
        </p:spPr>
      </p:pic>
      <p:sp>
        <p:nvSpPr>
          <p:cNvPr id="6" name="TextBox 5">
            <a:extLst>
              <a:ext uri="{FF2B5EF4-FFF2-40B4-BE49-F238E27FC236}">
                <a16:creationId xmlns:a16="http://schemas.microsoft.com/office/drawing/2014/main" id="{A442696D-4399-8D27-8999-283B54DAE39D}"/>
              </a:ext>
            </a:extLst>
          </p:cNvPr>
          <p:cNvSpPr txBox="1"/>
          <p:nvPr/>
        </p:nvSpPr>
        <p:spPr>
          <a:xfrm>
            <a:off x="3698240" y="3084621"/>
            <a:ext cx="4956796" cy="1015663"/>
          </a:xfrm>
          <a:prstGeom prst="rect">
            <a:avLst/>
          </a:prstGeom>
          <a:noFill/>
        </p:spPr>
        <p:txBody>
          <a:bodyPr wrap="square" rtlCol="0">
            <a:spAutoFit/>
          </a:bodyPr>
          <a:lstStyle/>
          <a:p>
            <a:r>
              <a:rPr lang="en-US" sz="6000">
                <a:solidFill>
                  <a:srgbClr val="0070C0"/>
                </a:solidFill>
                <a:latin typeface="Modern Love" panose="04090805081005020601" pitchFamily="82" charset="0"/>
              </a:rPr>
              <a:t>THANK YOU!</a:t>
            </a:r>
            <a:endParaRPr lang="en-IN" sz="6000">
              <a:solidFill>
                <a:srgbClr val="0070C0"/>
              </a:solidFill>
              <a:latin typeface="Modern Love" panose="04090805081005020601" pitchFamily="82" charset="0"/>
            </a:endParaRPr>
          </a:p>
        </p:txBody>
      </p:sp>
    </p:spTree>
    <p:extLst>
      <p:ext uri="{BB962C8B-B14F-4D97-AF65-F5344CB8AC3E}">
        <p14:creationId xmlns:p14="http://schemas.microsoft.com/office/powerpoint/2010/main" val="3163741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E5F7"/>
        </a:solid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BE62ACAA-7A88-C19C-2538-0BBE1F1E6098}"/>
              </a:ext>
            </a:extLst>
          </p:cNvPr>
          <p:cNvPicPr>
            <a:picLocks noChangeAspect="1"/>
          </p:cNvPicPr>
          <p:nvPr/>
        </p:nvPicPr>
        <p:blipFill>
          <a:blip r:embed="rId2">
            <a:alphaModFix amt="20000"/>
          </a:blip>
          <a:stretch>
            <a:fillRect/>
          </a:stretch>
        </p:blipFill>
        <p:spPr>
          <a:xfrm>
            <a:off x="8372870" y="-29235"/>
            <a:ext cx="3811404" cy="6867335"/>
          </a:xfrm>
          <a:prstGeom prst="rect">
            <a:avLst/>
          </a:prstGeom>
        </p:spPr>
      </p:pic>
      <p:pic>
        <p:nvPicPr>
          <p:cNvPr id="3" name="Picture 2">
            <a:extLst>
              <a:ext uri="{FF2B5EF4-FFF2-40B4-BE49-F238E27FC236}">
                <a16:creationId xmlns:a16="http://schemas.microsoft.com/office/drawing/2014/main" id="{DB3899ED-9FAE-1A22-00DC-F5C9A214B545}"/>
              </a:ext>
            </a:extLst>
          </p:cNvPr>
          <p:cNvPicPr>
            <a:picLocks noChangeAspect="1"/>
          </p:cNvPicPr>
          <p:nvPr/>
        </p:nvPicPr>
        <p:blipFill>
          <a:blip r:embed="rId2">
            <a:alphaModFix amt="20000"/>
          </a:blip>
          <a:stretch>
            <a:fillRect/>
          </a:stretch>
        </p:blipFill>
        <p:spPr>
          <a:xfrm>
            <a:off x="0" y="-9336"/>
            <a:ext cx="3811404" cy="6867335"/>
          </a:xfrm>
          <a:prstGeom prst="rect">
            <a:avLst/>
          </a:prstGeom>
        </p:spPr>
      </p:pic>
      <p:sp>
        <p:nvSpPr>
          <p:cNvPr id="30" name="Cloud 29">
            <a:extLst>
              <a:ext uri="{FF2B5EF4-FFF2-40B4-BE49-F238E27FC236}">
                <a16:creationId xmlns:a16="http://schemas.microsoft.com/office/drawing/2014/main" id="{CF127ACB-B033-01A9-51CF-0C798D2D8916}"/>
              </a:ext>
            </a:extLst>
          </p:cNvPr>
          <p:cNvSpPr/>
          <p:nvPr/>
        </p:nvSpPr>
        <p:spPr>
          <a:xfrm>
            <a:off x="83526" y="3894745"/>
            <a:ext cx="5786839" cy="2786332"/>
          </a:xfrm>
          <a:prstGeom prst="cloud">
            <a:avLst/>
          </a:prstGeom>
          <a:solidFill>
            <a:srgbClr val="CEEAB0"/>
          </a:solidFill>
          <a:ln>
            <a:solidFill>
              <a:srgbClr val="CEEA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lvl="0" indent="-342900">
              <a:lnSpc>
                <a:spcPct val="107000"/>
              </a:lnSpc>
              <a:spcAft>
                <a:spcPts val="800"/>
              </a:spcAft>
              <a:tabLst>
                <a:tab pos="457200" algn="l"/>
              </a:tabLst>
            </a:pPr>
            <a:endParaRPr lang="en-IN" sz="1800" kern="1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A442696D-4399-8D27-8999-283B54DAE39D}"/>
              </a:ext>
            </a:extLst>
          </p:cNvPr>
          <p:cNvSpPr txBox="1"/>
          <p:nvPr/>
        </p:nvSpPr>
        <p:spPr>
          <a:xfrm>
            <a:off x="4636762" y="3190081"/>
            <a:ext cx="2918476" cy="584775"/>
          </a:xfrm>
          <a:prstGeom prst="rect">
            <a:avLst/>
          </a:prstGeom>
          <a:noFill/>
        </p:spPr>
        <p:txBody>
          <a:bodyPr wrap="square" rtlCol="0">
            <a:spAutoFit/>
          </a:bodyPr>
          <a:lstStyle/>
          <a:p>
            <a:r>
              <a:rPr lang="en-US" sz="3200">
                <a:solidFill>
                  <a:srgbClr val="0070C0"/>
                </a:solidFill>
                <a:latin typeface="Modern Love" panose="04090805081005020601" pitchFamily="82" charset="0"/>
              </a:rPr>
              <a:t>OBJECTIVES</a:t>
            </a:r>
            <a:endParaRPr lang="en-IN" sz="3200">
              <a:solidFill>
                <a:srgbClr val="0070C0"/>
              </a:solidFill>
              <a:latin typeface="Modern Love" panose="04090805081005020601" pitchFamily="82" charset="0"/>
            </a:endParaRPr>
          </a:p>
        </p:txBody>
      </p:sp>
      <p:sp>
        <p:nvSpPr>
          <p:cNvPr id="22" name="Cloud 21">
            <a:extLst>
              <a:ext uri="{FF2B5EF4-FFF2-40B4-BE49-F238E27FC236}">
                <a16:creationId xmlns:a16="http://schemas.microsoft.com/office/drawing/2014/main" id="{78B038C5-E04D-7EBE-18CB-A8EFA2A46D59}"/>
              </a:ext>
            </a:extLst>
          </p:cNvPr>
          <p:cNvSpPr/>
          <p:nvPr/>
        </p:nvSpPr>
        <p:spPr>
          <a:xfrm>
            <a:off x="73863" y="254141"/>
            <a:ext cx="5786839" cy="2786332"/>
          </a:xfrm>
          <a:prstGeom prst="cloud">
            <a:avLst/>
          </a:prstGeom>
          <a:solidFill>
            <a:srgbClr val="CEEAB0"/>
          </a:solidFill>
          <a:ln>
            <a:solidFill>
              <a:srgbClr val="CEEA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lvl="0" indent="-342900">
              <a:lnSpc>
                <a:spcPct val="107000"/>
              </a:lnSpc>
              <a:spcAft>
                <a:spcPts val="800"/>
              </a:spcAft>
              <a:tabLst>
                <a:tab pos="457200" algn="l"/>
              </a:tabLst>
            </a:pPr>
            <a:endParaRPr lang="en-IN" sz="1800" kern="1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8F2EC3D8-6C43-A456-FBD9-6872907CE99D}"/>
              </a:ext>
            </a:extLst>
          </p:cNvPr>
          <p:cNvSpPr txBox="1"/>
          <p:nvPr/>
        </p:nvSpPr>
        <p:spPr>
          <a:xfrm>
            <a:off x="1352549" y="4659409"/>
            <a:ext cx="4056883" cy="1657377"/>
          </a:xfrm>
          <a:prstGeom prst="rect">
            <a:avLst/>
          </a:prstGeom>
          <a:noFill/>
        </p:spPr>
        <p:txBody>
          <a:bodyPr wrap="square" rtlCol="0">
            <a:spAutoFit/>
          </a:bodyPr>
          <a:lstStyle/>
          <a:p>
            <a:pPr lvl="0">
              <a:lnSpc>
                <a:spcPct val="107000"/>
              </a:lnSpc>
              <a:spcAft>
                <a:spcPts val="800"/>
              </a:spcAft>
              <a:tabLst>
                <a:tab pos="457200" algn="l"/>
              </a:tabLst>
            </a:pPr>
            <a:r>
              <a:rPr lang="en-IN" sz="1800" kern="0" spc="15">
                <a:solidFill>
                  <a:srgbClr val="7030A0"/>
                </a:solidFill>
                <a:effectLst/>
                <a:latin typeface="Lato" panose="020F0502020204030203" pitchFamily="34" charset="0"/>
                <a:ea typeface="Times New Roman" panose="02020603050405020304" pitchFamily="18" charset="0"/>
                <a:cs typeface="Times New Roman" panose="02020603050405020304" pitchFamily="18" charset="0"/>
              </a:rPr>
              <a:t>Ensuring data integrity and scalability with relationships between entities to setup the foundation for strategic optimization</a:t>
            </a:r>
            <a:endParaRPr lang="en-IN" sz="1800" kern="10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kern="0" spc="15">
              <a:solidFill>
                <a:srgbClr val="0070C0"/>
              </a:solidFill>
              <a:latin typeface="Lato" panose="020F0502020204030203" pitchFamily="34" charset="0"/>
              <a:ea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3DF8EC6D-6C06-3DE2-CA22-BF3061C6FEDD}"/>
              </a:ext>
            </a:extLst>
          </p:cNvPr>
          <p:cNvSpPr txBox="1"/>
          <p:nvPr/>
        </p:nvSpPr>
        <p:spPr>
          <a:xfrm>
            <a:off x="224286" y="820701"/>
            <a:ext cx="5485992" cy="1953740"/>
          </a:xfrm>
          <a:prstGeom prst="rect">
            <a:avLst/>
          </a:prstGeom>
          <a:noFill/>
        </p:spPr>
        <p:txBody>
          <a:bodyPr wrap="square" rtlCol="0">
            <a:spAutoFit/>
          </a:bodyPr>
          <a:lstStyle/>
          <a:p>
            <a:pPr marL="342900" lvl="0" indent="-342900">
              <a:lnSpc>
                <a:spcPct val="107000"/>
              </a:lnSpc>
              <a:spcAft>
                <a:spcPts val="800"/>
              </a:spcAft>
              <a:tabLst>
                <a:tab pos="457200" algn="l"/>
              </a:tabLst>
            </a:pPr>
            <a:r>
              <a:rPr lang="en-IN" sz="1800" kern="0" spc="15">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      </a:t>
            </a:r>
            <a:r>
              <a:rPr lang="en-IN" sz="1800" kern="0" spc="15">
                <a:solidFill>
                  <a:srgbClr val="7030A0"/>
                </a:solidFill>
                <a:effectLst/>
                <a:latin typeface="Lato" panose="020F0502020204030203" pitchFamily="34" charset="0"/>
                <a:ea typeface="Times New Roman" panose="02020603050405020304" pitchFamily="18" charset="0"/>
                <a:cs typeface="Times New Roman" panose="02020603050405020304" pitchFamily="18" charset="0"/>
              </a:rPr>
              <a:t>Analysing the existing vendor, raw material and  product entities, identifying data wrangling business rules to establish structured database that caters easy data manipulation and retrieval in terms of cost and efficiency mapping</a:t>
            </a:r>
            <a:endParaRPr lang="en-IN" sz="1800" kern="10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kern="0" spc="15">
              <a:solidFill>
                <a:srgbClr val="0070C0"/>
              </a:solidFill>
              <a:latin typeface="Lato" panose="020F0502020204030203" pitchFamily="34" charset="0"/>
              <a:ea typeface="Times New Roman" panose="02020603050405020304" pitchFamily="18" charset="0"/>
              <a:cs typeface="Times New Roman" panose="02020603050405020304" pitchFamily="18" charset="0"/>
            </a:endParaRPr>
          </a:p>
        </p:txBody>
      </p:sp>
      <p:sp>
        <p:nvSpPr>
          <p:cNvPr id="27" name="Cloud 26">
            <a:extLst>
              <a:ext uri="{FF2B5EF4-FFF2-40B4-BE49-F238E27FC236}">
                <a16:creationId xmlns:a16="http://schemas.microsoft.com/office/drawing/2014/main" id="{8EFF72FB-6FF6-6448-CB12-597467FE567E}"/>
              </a:ext>
            </a:extLst>
          </p:cNvPr>
          <p:cNvSpPr/>
          <p:nvPr/>
        </p:nvSpPr>
        <p:spPr>
          <a:xfrm>
            <a:off x="6180875" y="150625"/>
            <a:ext cx="5786839" cy="2786332"/>
          </a:xfrm>
          <a:prstGeom prst="cloud">
            <a:avLst/>
          </a:prstGeom>
          <a:solidFill>
            <a:srgbClr val="CEEAB0"/>
          </a:solidFill>
          <a:ln>
            <a:solidFill>
              <a:srgbClr val="CEEA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lvl="0" indent="-342900">
              <a:lnSpc>
                <a:spcPct val="107000"/>
              </a:lnSpc>
              <a:spcAft>
                <a:spcPts val="800"/>
              </a:spcAft>
              <a:tabLst>
                <a:tab pos="457200" algn="l"/>
              </a:tabLst>
            </a:pPr>
            <a:endParaRPr lang="en-IN" sz="1800" kern="1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E8288969-833B-F4F9-1B93-1743677E6FAF}"/>
              </a:ext>
            </a:extLst>
          </p:cNvPr>
          <p:cNvSpPr txBox="1"/>
          <p:nvPr/>
        </p:nvSpPr>
        <p:spPr>
          <a:xfrm>
            <a:off x="7073169" y="818618"/>
            <a:ext cx="4762272" cy="1657377"/>
          </a:xfrm>
          <a:prstGeom prst="rect">
            <a:avLst/>
          </a:prstGeom>
          <a:noFill/>
        </p:spPr>
        <p:txBody>
          <a:bodyPr wrap="square" rtlCol="0">
            <a:spAutoFit/>
          </a:bodyPr>
          <a:lstStyle/>
          <a:p>
            <a:pPr lvl="0">
              <a:lnSpc>
                <a:spcPct val="107000"/>
              </a:lnSpc>
              <a:spcAft>
                <a:spcPts val="800"/>
              </a:spcAft>
              <a:tabLst>
                <a:tab pos="457200" algn="l"/>
              </a:tabLst>
            </a:pPr>
            <a:r>
              <a:rPr lang="en-IN" sz="1800" kern="0" spc="15">
                <a:solidFill>
                  <a:srgbClr val="7030A0"/>
                </a:solidFill>
                <a:effectLst/>
                <a:latin typeface="Lato" panose="020F0502020204030203" pitchFamily="34" charset="0"/>
                <a:ea typeface="Times New Roman" panose="02020603050405020304" pitchFamily="18" charset="0"/>
                <a:cs typeface="Times New Roman" panose="02020603050405020304" pitchFamily="18" charset="0"/>
              </a:rPr>
              <a:t>Modelling the realistic spreadsheet system into optimized schema and normalizing to have a secured dynamic query-based relational database system in place</a:t>
            </a:r>
            <a:endParaRPr lang="en-IN" sz="1800" kern="10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kern="0" spc="15">
              <a:solidFill>
                <a:srgbClr val="0070C0"/>
              </a:solidFill>
              <a:latin typeface="Lato" panose="020F0502020204030203" pitchFamily="34" charset="0"/>
              <a:ea typeface="Times New Roman" panose="02020603050405020304" pitchFamily="18" charset="0"/>
              <a:cs typeface="Times New Roman" panose="02020603050405020304" pitchFamily="18" charset="0"/>
            </a:endParaRPr>
          </a:p>
        </p:txBody>
      </p:sp>
      <p:sp>
        <p:nvSpPr>
          <p:cNvPr id="29" name="Cloud 28">
            <a:extLst>
              <a:ext uri="{FF2B5EF4-FFF2-40B4-BE49-F238E27FC236}">
                <a16:creationId xmlns:a16="http://schemas.microsoft.com/office/drawing/2014/main" id="{14387A9C-2F5D-14D1-5124-A55CB93EA473}"/>
              </a:ext>
            </a:extLst>
          </p:cNvPr>
          <p:cNvSpPr/>
          <p:nvPr/>
        </p:nvSpPr>
        <p:spPr>
          <a:xfrm>
            <a:off x="6180875" y="3817528"/>
            <a:ext cx="5786839" cy="2786332"/>
          </a:xfrm>
          <a:prstGeom prst="cloud">
            <a:avLst/>
          </a:prstGeom>
          <a:solidFill>
            <a:srgbClr val="CEEAB0"/>
          </a:solidFill>
          <a:ln>
            <a:solidFill>
              <a:srgbClr val="CEEA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lvl="0" indent="-342900">
              <a:lnSpc>
                <a:spcPct val="107000"/>
              </a:lnSpc>
              <a:spcAft>
                <a:spcPts val="800"/>
              </a:spcAft>
              <a:tabLst>
                <a:tab pos="457200" algn="l"/>
              </a:tabLst>
            </a:pPr>
            <a:endParaRPr lang="en-IN" sz="1800" kern="1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Box 30">
            <a:extLst>
              <a:ext uri="{FF2B5EF4-FFF2-40B4-BE49-F238E27FC236}">
                <a16:creationId xmlns:a16="http://schemas.microsoft.com/office/drawing/2014/main" id="{09A45D5C-3466-123F-5214-BF1C03E9E9F9}"/>
              </a:ext>
            </a:extLst>
          </p:cNvPr>
          <p:cNvSpPr txBox="1"/>
          <p:nvPr/>
        </p:nvSpPr>
        <p:spPr>
          <a:xfrm>
            <a:off x="7004033" y="4468064"/>
            <a:ext cx="5114104" cy="1953740"/>
          </a:xfrm>
          <a:prstGeom prst="rect">
            <a:avLst/>
          </a:prstGeom>
          <a:noFill/>
        </p:spPr>
        <p:txBody>
          <a:bodyPr wrap="square" rtlCol="0">
            <a:spAutoFit/>
          </a:bodyPr>
          <a:lstStyle/>
          <a:p>
            <a:pPr>
              <a:lnSpc>
                <a:spcPct val="107000"/>
              </a:lnSpc>
              <a:spcAft>
                <a:spcPts val="800"/>
              </a:spcAft>
              <a:tabLst>
                <a:tab pos="457200" algn="l"/>
              </a:tabLst>
            </a:pPr>
            <a:r>
              <a:rPr lang="en-IN" kern="0" spc="15">
                <a:solidFill>
                  <a:srgbClr val="7030A0"/>
                </a:solidFill>
                <a:latin typeface="Lato" panose="020F0502020204030203" pitchFamily="34" charset="0"/>
                <a:cs typeface="Times New Roman" panose="02020603050405020304" pitchFamily="18" charset="0"/>
              </a:rPr>
              <a:t>Implementing the augmented database system to diagnose reliability of vendors, reduce raw material to product price gaps and prospect new vendors that decrease overall manufacturing cost of the products</a:t>
            </a:r>
          </a:p>
          <a:p>
            <a:endParaRPr lang="en-IN" kern="0" spc="15">
              <a:solidFill>
                <a:srgbClr val="0070C0"/>
              </a:solidFill>
              <a:latin typeface="Lato" panose="020F050202020403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193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E5F7"/>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F91CEA-171E-EF24-A98D-E397E5AB741A}"/>
              </a:ext>
            </a:extLst>
          </p:cNvPr>
          <p:cNvSpPr/>
          <p:nvPr/>
        </p:nvSpPr>
        <p:spPr>
          <a:xfrm>
            <a:off x="10739" y="0"/>
            <a:ext cx="9040823" cy="805332"/>
          </a:xfrm>
          <a:prstGeom prst="rect">
            <a:avLst/>
          </a:prstGeom>
          <a:solidFill>
            <a:srgbClr val="FCE0EE"/>
          </a:solidFill>
          <a:ln>
            <a:solidFill>
              <a:srgbClr val="F9C7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B956CCE6-DF36-CB11-1151-402D9FCBAA24}"/>
              </a:ext>
            </a:extLst>
          </p:cNvPr>
          <p:cNvPicPr>
            <a:picLocks noChangeAspect="1"/>
          </p:cNvPicPr>
          <p:nvPr/>
        </p:nvPicPr>
        <p:blipFill rotWithShape="1">
          <a:blip r:embed="rId2">
            <a:alphaModFix amt="20000"/>
          </a:blip>
          <a:srcRect l="8621" r="47058"/>
          <a:stretch/>
        </p:blipFill>
        <p:spPr>
          <a:xfrm>
            <a:off x="9051562" y="0"/>
            <a:ext cx="3134109" cy="6857999"/>
          </a:xfrm>
          <a:prstGeom prst="rect">
            <a:avLst/>
          </a:prstGeom>
        </p:spPr>
      </p:pic>
      <p:sp>
        <p:nvSpPr>
          <p:cNvPr id="6" name="TextBox 5">
            <a:extLst>
              <a:ext uri="{FF2B5EF4-FFF2-40B4-BE49-F238E27FC236}">
                <a16:creationId xmlns:a16="http://schemas.microsoft.com/office/drawing/2014/main" id="{A442696D-4399-8D27-8999-283B54DAE39D}"/>
              </a:ext>
            </a:extLst>
          </p:cNvPr>
          <p:cNvSpPr txBox="1"/>
          <p:nvPr/>
        </p:nvSpPr>
        <p:spPr>
          <a:xfrm>
            <a:off x="395582" y="135512"/>
            <a:ext cx="5504886" cy="584775"/>
          </a:xfrm>
          <a:prstGeom prst="rect">
            <a:avLst/>
          </a:prstGeom>
          <a:noFill/>
        </p:spPr>
        <p:txBody>
          <a:bodyPr wrap="square" rtlCol="0">
            <a:spAutoFit/>
          </a:bodyPr>
          <a:lstStyle/>
          <a:p>
            <a:r>
              <a:rPr lang="en-US" sz="3200" b="1">
                <a:solidFill>
                  <a:srgbClr val="0070C0"/>
                </a:solidFill>
                <a:latin typeface="Modern Love" panose="04090805081005020601" pitchFamily="82" charset="0"/>
              </a:rPr>
              <a:t>DATABASE DESIGN</a:t>
            </a:r>
            <a:endParaRPr lang="en-IN" sz="3200" b="1">
              <a:solidFill>
                <a:srgbClr val="0070C0"/>
              </a:solidFill>
              <a:latin typeface="Modern Love" panose="04090805081005020601" pitchFamily="82" charset="0"/>
            </a:endParaRPr>
          </a:p>
        </p:txBody>
      </p:sp>
      <p:sp>
        <p:nvSpPr>
          <p:cNvPr id="26" name="TextBox 25">
            <a:extLst>
              <a:ext uri="{FF2B5EF4-FFF2-40B4-BE49-F238E27FC236}">
                <a16:creationId xmlns:a16="http://schemas.microsoft.com/office/drawing/2014/main" id="{3DF8EC6D-6C06-3DE2-CA22-BF3061C6FEDD}"/>
              </a:ext>
            </a:extLst>
          </p:cNvPr>
          <p:cNvSpPr txBox="1"/>
          <p:nvPr/>
        </p:nvSpPr>
        <p:spPr>
          <a:xfrm>
            <a:off x="138022" y="1219936"/>
            <a:ext cx="8660538" cy="2380139"/>
          </a:xfrm>
          <a:prstGeom prst="rect">
            <a:avLst/>
          </a:prstGeom>
          <a:noFill/>
        </p:spPr>
        <p:txBody>
          <a:bodyPr wrap="square" rtlCol="0">
            <a:spAutoFit/>
          </a:bodyPr>
          <a:lstStyle/>
          <a:p>
            <a:pPr marL="342900" lvl="0" indent="-342900">
              <a:lnSpc>
                <a:spcPct val="107000"/>
              </a:lnSpc>
              <a:spcAft>
                <a:spcPts val="800"/>
              </a:spcAft>
              <a:tabLst>
                <a:tab pos="457200" algn="l"/>
              </a:tabLst>
            </a:pPr>
            <a:r>
              <a:rPr lang="en-IN" kern="0" spc="15">
                <a:solidFill>
                  <a:srgbClr val="0070C0"/>
                </a:solidFill>
                <a:latin typeface="Lato" panose="020F0502020204030203" pitchFamily="34" charset="0"/>
                <a:ea typeface="Times New Roman" panose="02020603050405020304" pitchFamily="18" charset="0"/>
                <a:cs typeface="Times New Roman" panose="02020603050405020304" pitchFamily="18" charset="0"/>
              </a:rPr>
              <a:t>     </a:t>
            </a:r>
            <a:r>
              <a:rPr lang="en-IN" kern="0" spc="15">
                <a:solidFill>
                  <a:srgbClr val="7030A0"/>
                </a:solidFill>
                <a:latin typeface="Lato" panose="020F0502020204030203" pitchFamily="34" charset="0"/>
                <a:ea typeface="Times New Roman" panose="02020603050405020304" pitchFamily="18" charset="0"/>
                <a:cs typeface="Times New Roman" panose="02020603050405020304" pitchFamily="18" charset="0"/>
              </a:rPr>
              <a:t>We have a Vendor Management system to track vendor, raw materials that are supplied by various vendor, raw materials used for a product, raw material inventory, orders placed for raw materials in the past few months and shipping company information.</a:t>
            </a:r>
          </a:p>
          <a:p>
            <a:pPr marL="342900" lvl="0" indent="-342900">
              <a:lnSpc>
                <a:spcPct val="107000"/>
              </a:lnSpc>
              <a:spcAft>
                <a:spcPts val="800"/>
              </a:spcAft>
              <a:tabLst>
                <a:tab pos="457200" algn="l"/>
              </a:tabLst>
            </a:pPr>
            <a:r>
              <a:rPr lang="en-IN" sz="1800" b="1">
                <a:solidFill>
                  <a:srgbClr val="0070C0"/>
                </a:solidFill>
                <a:latin typeface="Bahnschrift SemiBold" panose="020B0502040204020203" pitchFamily="34" charset="0"/>
              </a:rPr>
              <a:t>   </a:t>
            </a:r>
            <a:r>
              <a:rPr lang="en-IN" sz="2000">
                <a:solidFill>
                  <a:srgbClr val="0070C0"/>
                </a:solidFill>
                <a:latin typeface="Bahnschrift SemiBold" panose="020B0502040204020203" pitchFamily="34" charset="0"/>
              </a:rPr>
              <a:t>Data Wrangling:</a:t>
            </a:r>
            <a:endParaRPr lang="en-IN" sz="2000" kern="0" spc="15">
              <a:solidFill>
                <a:srgbClr val="7030A0"/>
              </a:solidFill>
              <a:latin typeface="Bahnschrift SemiBold" panose="020B0502040204020203"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tabLst>
                <a:tab pos="457200" algn="l"/>
              </a:tabLst>
            </a:pPr>
            <a:r>
              <a:rPr lang="en-IN" kern="0" spc="15">
                <a:solidFill>
                  <a:srgbClr val="7030A0"/>
                </a:solidFill>
                <a:latin typeface="Lato" panose="020F0502020204030203" pitchFamily="34" charset="0"/>
                <a:ea typeface="Times New Roman" panose="02020603050405020304" pitchFamily="18" charset="0"/>
                <a:cs typeface="Times New Roman" panose="02020603050405020304" pitchFamily="18" charset="0"/>
              </a:rPr>
              <a:t>     We received raw unstructured files, on which we performed data cleansing as shown below: </a:t>
            </a:r>
          </a:p>
        </p:txBody>
      </p:sp>
      <p:sp>
        <p:nvSpPr>
          <p:cNvPr id="9" name="TextBox 8">
            <a:extLst>
              <a:ext uri="{FF2B5EF4-FFF2-40B4-BE49-F238E27FC236}">
                <a16:creationId xmlns:a16="http://schemas.microsoft.com/office/drawing/2014/main" id="{3245E17E-FD77-7A69-39C2-AB972368A7CB}"/>
              </a:ext>
            </a:extLst>
          </p:cNvPr>
          <p:cNvSpPr txBox="1"/>
          <p:nvPr/>
        </p:nvSpPr>
        <p:spPr>
          <a:xfrm>
            <a:off x="-103517" y="741036"/>
            <a:ext cx="9428672" cy="452175"/>
          </a:xfrm>
          <a:prstGeom prst="rect">
            <a:avLst/>
          </a:prstGeom>
          <a:noFill/>
        </p:spPr>
        <p:txBody>
          <a:bodyPr wrap="square" rtlCol="0">
            <a:spAutoFit/>
          </a:bodyPr>
          <a:lstStyle/>
          <a:p>
            <a:pPr marL="342900" lvl="0" indent="-342900">
              <a:lnSpc>
                <a:spcPct val="107000"/>
              </a:lnSpc>
              <a:spcAft>
                <a:spcPts val="800"/>
              </a:spcAft>
              <a:tabLst>
                <a:tab pos="457200" algn="l"/>
              </a:tabLst>
            </a:pPr>
            <a:r>
              <a:rPr lang="en-IN" sz="2400">
                <a:solidFill>
                  <a:srgbClr val="0070C0"/>
                </a:solidFill>
                <a:latin typeface="Bahnschrift SemiBold" panose="020B0502040204020203" pitchFamily="34" charset="0"/>
              </a:rPr>
              <a:t>     </a:t>
            </a:r>
            <a:r>
              <a:rPr lang="en-IN" sz="2000">
                <a:solidFill>
                  <a:srgbClr val="0070C0"/>
                </a:solidFill>
                <a:latin typeface="Bahnschrift SemiBold" panose="020B0502040204020203" pitchFamily="34" charset="0"/>
              </a:rPr>
              <a:t>Dataset Information:</a:t>
            </a:r>
            <a:endParaRPr lang="en-IN" sz="2000" kern="0" spc="15">
              <a:solidFill>
                <a:srgbClr val="7030A0"/>
              </a:solidFill>
              <a:latin typeface="Bahnschrift SemiBold" panose="020B0502040204020203" pitchFamily="34" charset="0"/>
              <a:ea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16BC2E74-A0A9-9D63-7749-AE6D365D7ABC}"/>
              </a:ext>
            </a:extLst>
          </p:cNvPr>
          <p:cNvPicPr>
            <a:picLocks noChangeAspect="1"/>
          </p:cNvPicPr>
          <p:nvPr/>
        </p:nvPicPr>
        <p:blipFill>
          <a:blip r:embed="rId3"/>
          <a:stretch>
            <a:fillRect/>
          </a:stretch>
        </p:blipFill>
        <p:spPr>
          <a:xfrm>
            <a:off x="539938" y="5275419"/>
            <a:ext cx="10036048" cy="1547360"/>
          </a:xfrm>
          <a:prstGeom prst="rect">
            <a:avLst/>
          </a:prstGeom>
        </p:spPr>
      </p:pic>
      <p:pic>
        <p:nvPicPr>
          <p:cNvPr id="13" name="Picture 12">
            <a:extLst>
              <a:ext uri="{FF2B5EF4-FFF2-40B4-BE49-F238E27FC236}">
                <a16:creationId xmlns:a16="http://schemas.microsoft.com/office/drawing/2014/main" id="{504A4C1C-12DC-8330-A966-5E6BA6644445}"/>
              </a:ext>
            </a:extLst>
          </p:cNvPr>
          <p:cNvPicPr>
            <a:picLocks noChangeAspect="1"/>
          </p:cNvPicPr>
          <p:nvPr/>
        </p:nvPicPr>
        <p:blipFill>
          <a:blip r:embed="rId4"/>
          <a:stretch>
            <a:fillRect/>
          </a:stretch>
        </p:blipFill>
        <p:spPr>
          <a:xfrm>
            <a:off x="539938" y="3580030"/>
            <a:ext cx="10036048" cy="1642066"/>
          </a:xfrm>
          <a:prstGeom prst="rect">
            <a:avLst/>
          </a:prstGeom>
        </p:spPr>
      </p:pic>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DE47EB92-E207-B523-5DCC-37C281D5A942}"/>
                  </a:ext>
                </a:extLst>
              </p14:cNvPr>
              <p14:cNvContentPartPr/>
              <p14:nvPr/>
            </p14:nvContentPartPr>
            <p14:xfrm>
              <a:off x="6901757" y="4710378"/>
              <a:ext cx="370080" cy="18360"/>
            </p14:xfrm>
          </p:contentPart>
        </mc:Choice>
        <mc:Fallback xmlns="">
          <p:pic>
            <p:nvPicPr>
              <p:cNvPr id="15" name="Ink 14">
                <a:extLst>
                  <a:ext uri="{FF2B5EF4-FFF2-40B4-BE49-F238E27FC236}">
                    <a16:creationId xmlns:a16="http://schemas.microsoft.com/office/drawing/2014/main" id="{DE47EB92-E207-B523-5DCC-37C281D5A942}"/>
                  </a:ext>
                </a:extLst>
              </p:cNvPr>
              <p:cNvPicPr/>
              <p:nvPr/>
            </p:nvPicPr>
            <p:blipFill>
              <a:blip r:embed="rId6"/>
              <a:stretch>
                <a:fillRect/>
              </a:stretch>
            </p:blipFill>
            <p:spPr>
              <a:xfrm>
                <a:off x="6847757" y="4602378"/>
                <a:ext cx="4777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0EEE6DAE-81A1-07C7-D4DB-D03181A572B8}"/>
                  </a:ext>
                </a:extLst>
              </p14:cNvPr>
              <p14:cNvContentPartPr/>
              <p14:nvPr/>
            </p14:nvContentPartPr>
            <p14:xfrm>
              <a:off x="7673457" y="4014680"/>
              <a:ext cx="345240" cy="18720"/>
            </p14:xfrm>
          </p:contentPart>
        </mc:Choice>
        <mc:Fallback xmlns="">
          <p:pic>
            <p:nvPicPr>
              <p:cNvPr id="16" name="Ink 15">
                <a:extLst>
                  <a:ext uri="{FF2B5EF4-FFF2-40B4-BE49-F238E27FC236}">
                    <a16:creationId xmlns:a16="http://schemas.microsoft.com/office/drawing/2014/main" id="{0EEE6DAE-81A1-07C7-D4DB-D03181A572B8}"/>
                  </a:ext>
                </a:extLst>
              </p:cNvPr>
              <p:cNvPicPr/>
              <p:nvPr/>
            </p:nvPicPr>
            <p:blipFill>
              <a:blip r:embed="rId8"/>
              <a:stretch>
                <a:fillRect/>
              </a:stretch>
            </p:blipFill>
            <p:spPr>
              <a:xfrm>
                <a:off x="7619457" y="3906680"/>
                <a:ext cx="45288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68F62F11-C738-40A5-1348-CA31130E60E7}"/>
                  </a:ext>
                </a:extLst>
              </p14:cNvPr>
              <p14:cNvContentPartPr/>
              <p14:nvPr/>
            </p14:nvContentPartPr>
            <p14:xfrm>
              <a:off x="7726017" y="5054297"/>
              <a:ext cx="292680" cy="18000"/>
            </p14:xfrm>
          </p:contentPart>
        </mc:Choice>
        <mc:Fallback xmlns="">
          <p:pic>
            <p:nvPicPr>
              <p:cNvPr id="18" name="Ink 17">
                <a:extLst>
                  <a:ext uri="{FF2B5EF4-FFF2-40B4-BE49-F238E27FC236}">
                    <a16:creationId xmlns:a16="http://schemas.microsoft.com/office/drawing/2014/main" id="{68F62F11-C738-40A5-1348-CA31130E60E7}"/>
                  </a:ext>
                </a:extLst>
              </p:cNvPr>
              <p:cNvPicPr/>
              <p:nvPr/>
            </p:nvPicPr>
            <p:blipFill>
              <a:blip r:embed="rId10"/>
              <a:stretch>
                <a:fillRect/>
              </a:stretch>
            </p:blipFill>
            <p:spPr>
              <a:xfrm>
                <a:off x="7672083" y="4946297"/>
                <a:ext cx="400188"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98CD76EF-E2AD-CD29-8A47-04DE8569A142}"/>
                  </a:ext>
                </a:extLst>
              </p14:cNvPr>
              <p14:cNvContentPartPr/>
              <p14:nvPr/>
            </p14:nvContentPartPr>
            <p14:xfrm>
              <a:off x="7271837" y="4123270"/>
              <a:ext cx="371520" cy="360"/>
            </p14:xfrm>
          </p:contentPart>
        </mc:Choice>
        <mc:Fallback xmlns="">
          <p:pic>
            <p:nvPicPr>
              <p:cNvPr id="19" name="Ink 18">
                <a:extLst>
                  <a:ext uri="{FF2B5EF4-FFF2-40B4-BE49-F238E27FC236}">
                    <a16:creationId xmlns:a16="http://schemas.microsoft.com/office/drawing/2014/main" id="{98CD76EF-E2AD-CD29-8A47-04DE8569A142}"/>
                  </a:ext>
                </a:extLst>
              </p:cNvPr>
              <p:cNvPicPr/>
              <p:nvPr/>
            </p:nvPicPr>
            <p:blipFill>
              <a:blip r:embed="rId12"/>
              <a:stretch>
                <a:fillRect/>
              </a:stretch>
            </p:blipFill>
            <p:spPr>
              <a:xfrm>
                <a:off x="7217889" y="4015270"/>
                <a:ext cx="479056"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FC6FD2F9-E472-F0AC-CBE5-0509777F9429}"/>
                  </a:ext>
                </a:extLst>
              </p14:cNvPr>
              <p14:cNvContentPartPr/>
              <p14:nvPr/>
            </p14:nvContentPartPr>
            <p14:xfrm>
              <a:off x="6853978" y="4101130"/>
              <a:ext cx="366480" cy="44280"/>
            </p14:xfrm>
          </p:contentPart>
        </mc:Choice>
        <mc:Fallback xmlns="">
          <p:pic>
            <p:nvPicPr>
              <p:cNvPr id="20" name="Ink 19">
                <a:extLst>
                  <a:ext uri="{FF2B5EF4-FFF2-40B4-BE49-F238E27FC236}">
                    <a16:creationId xmlns:a16="http://schemas.microsoft.com/office/drawing/2014/main" id="{FC6FD2F9-E472-F0AC-CBE5-0509777F9429}"/>
                  </a:ext>
                </a:extLst>
              </p:cNvPr>
              <p:cNvPicPr/>
              <p:nvPr/>
            </p:nvPicPr>
            <p:blipFill>
              <a:blip r:embed="rId14"/>
              <a:stretch>
                <a:fillRect/>
              </a:stretch>
            </p:blipFill>
            <p:spPr>
              <a:xfrm>
                <a:off x="6799978" y="3993130"/>
                <a:ext cx="474120" cy="259920"/>
              </a:xfrm>
              <a:prstGeom prst="rect">
                <a:avLst/>
              </a:prstGeom>
            </p:spPr>
          </p:pic>
        </mc:Fallback>
      </mc:AlternateContent>
    </p:spTree>
    <p:extLst>
      <p:ext uri="{BB962C8B-B14F-4D97-AF65-F5344CB8AC3E}">
        <p14:creationId xmlns:p14="http://schemas.microsoft.com/office/powerpoint/2010/main" val="663118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E5F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8B86DC-2C61-172C-030B-4916AE623568}"/>
              </a:ext>
            </a:extLst>
          </p:cNvPr>
          <p:cNvSpPr/>
          <p:nvPr/>
        </p:nvSpPr>
        <p:spPr>
          <a:xfrm>
            <a:off x="10739" y="0"/>
            <a:ext cx="9040823" cy="805332"/>
          </a:xfrm>
          <a:prstGeom prst="rect">
            <a:avLst/>
          </a:prstGeom>
          <a:solidFill>
            <a:srgbClr val="FCE0EE"/>
          </a:solidFill>
          <a:ln>
            <a:solidFill>
              <a:srgbClr val="F9C7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B155E34-3E81-AC21-E2BA-B4734C64A7A1}"/>
              </a:ext>
            </a:extLst>
          </p:cNvPr>
          <p:cNvPicPr>
            <a:picLocks noChangeAspect="1"/>
          </p:cNvPicPr>
          <p:nvPr/>
        </p:nvPicPr>
        <p:blipFill rotWithShape="1">
          <a:blip r:embed="rId2">
            <a:alphaModFix amt="20000"/>
          </a:blip>
          <a:srcRect l="8621" r="47058"/>
          <a:stretch/>
        </p:blipFill>
        <p:spPr>
          <a:xfrm>
            <a:off x="9051562" y="0"/>
            <a:ext cx="3134109" cy="6857999"/>
          </a:xfrm>
          <a:prstGeom prst="rect">
            <a:avLst/>
          </a:prstGeom>
        </p:spPr>
      </p:pic>
      <p:sp>
        <p:nvSpPr>
          <p:cNvPr id="6" name="TextBox 5">
            <a:extLst>
              <a:ext uri="{FF2B5EF4-FFF2-40B4-BE49-F238E27FC236}">
                <a16:creationId xmlns:a16="http://schemas.microsoft.com/office/drawing/2014/main" id="{A442696D-4399-8D27-8999-283B54DAE39D}"/>
              </a:ext>
            </a:extLst>
          </p:cNvPr>
          <p:cNvSpPr txBox="1"/>
          <p:nvPr/>
        </p:nvSpPr>
        <p:spPr>
          <a:xfrm>
            <a:off x="395582" y="135512"/>
            <a:ext cx="5504886" cy="584775"/>
          </a:xfrm>
          <a:prstGeom prst="rect">
            <a:avLst/>
          </a:prstGeom>
          <a:noFill/>
        </p:spPr>
        <p:txBody>
          <a:bodyPr wrap="square" rtlCol="0">
            <a:spAutoFit/>
          </a:bodyPr>
          <a:lstStyle/>
          <a:p>
            <a:r>
              <a:rPr lang="en-US" sz="3200" b="1">
                <a:solidFill>
                  <a:srgbClr val="0070C0"/>
                </a:solidFill>
                <a:latin typeface="Modern Love" panose="04090805081005020601" pitchFamily="82" charset="0"/>
              </a:rPr>
              <a:t>DATABASE DESIGN</a:t>
            </a:r>
            <a:endParaRPr lang="en-IN" sz="3200" b="1">
              <a:solidFill>
                <a:srgbClr val="0070C0"/>
              </a:solidFill>
              <a:latin typeface="Modern Love" panose="04090805081005020601" pitchFamily="82" charset="0"/>
            </a:endParaRPr>
          </a:p>
        </p:txBody>
      </p:sp>
      <p:sp>
        <p:nvSpPr>
          <p:cNvPr id="26" name="TextBox 25">
            <a:extLst>
              <a:ext uri="{FF2B5EF4-FFF2-40B4-BE49-F238E27FC236}">
                <a16:creationId xmlns:a16="http://schemas.microsoft.com/office/drawing/2014/main" id="{3DF8EC6D-6C06-3DE2-CA22-BF3061C6FEDD}"/>
              </a:ext>
            </a:extLst>
          </p:cNvPr>
          <p:cNvSpPr txBox="1"/>
          <p:nvPr/>
        </p:nvSpPr>
        <p:spPr>
          <a:xfrm>
            <a:off x="138022" y="1219936"/>
            <a:ext cx="9428672" cy="762773"/>
          </a:xfrm>
          <a:prstGeom prst="rect">
            <a:avLst/>
          </a:prstGeom>
          <a:noFill/>
        </p:spPr>
        <p:txBody>
          <a:bodyPr wrap="square" rtlCol="0">
            <a:spAutoFit/>
          </a:bodyPr>
          <a:lstStyle/>
          <a:p>
            <a:pPr marL="342900" lvl="0" indent="-342900">
              <a:lnSpc>
                <a:spcPct val="107000"/>
              </a:lnSpc>
              <a:spcAft>
                <a:spcPts val="800"/>
              </a:spcAft>
              <a:tabLst>
                <a:tab pos="457200" algn="l"/>
              </a:tabLst>
            </a:pPr>
            <a:r>
              <a:rPr lang="en-IN" kern="0" spc="15">
                <a:solidFill>
                  <a:srgbClr val="0070C0"/>
                </a:solidFill>
                <a:latin typeface="Lato" panose="020F0502020204030203" pitchFamily="34" charset="0"/>
                <a:ea typeface="Times New Roman" panose="02020603050405020304" pitchFamily="18" charset="0"/>
                <a:cs typeface="Times New Roman" panose="02020603050405020304" pitchFamily="18" charset="0"/>
              </a:rPr>
              <a:t>     </a:t>
            </a:r>
            <a:r>
              <a:rPr lang="en-IN" kern="0" spc="15">
                <a:solidFill>
                  <a:srgbClr val="7030A0"/>
                </a:solidFill>
                <a:latin typeface="Lato" panose="020F0502020204030203" pitchFamily="34" charset="0"/>
                <a:ea typeface="Times New Roman" panose="02020603050405020304" pitchFamily="18" charset="0"/>
                <a:cs typeface="Times New Roman" panose="02020603050405020304" pitchFamily="18" charset="0"/>
              </a:rPr>
              <a:t>We received 6 base tables which further was cleansed and normalized.</a:t>
            </a:r>
          </a:p>
          <a:p>
            <a:pPr marL="342900" lvl="0" indent="-342900">
              <a:lnSpc>
                <a:spcPct val="107000"/>
              </a:lnSpc>
              <a:spcAft>
                <a:spcPts val="800"/>
              </a:spcAft>
              <a:tabLst>
                <a:tab pos="457200" algn="l"/>
              </a:tabLst>
            </a:pPr>
            <a:r>
              <a:rPr lang="en-IN" kern="0" spc="15">
                <a:solidFill>
                  <a:srgbClr val="7030A0"/>
                </a:solidFill>
                <a:latin typeface="Lato" panose="020F0502020204030203" pitchFamily="34" charset="0"/>
                <a:ea typeface="Times New Roman" panose="02020603050405020304" pitchFamily="18" charset="0"/>
                <a:cs typeface="Times New Roman" panose="02020603050405020304" pitchFamily="18" charset="0"/>
              </a:rPr>
              <a:t>     Below is the list of tables normalized for the snowflake schema for our design:</a:t>
            </a:r>
          </a:p>
        </p:txBody>
      </p:sp>
      <p:pic>
        <p:nvPicPr>
          <p:cNvPr id="8" name="Picture 7">
            <a:extLst>
              <a:ext uri="{FF2B5EF4-FFF2-40B4-BE49-F238E27FC236}">
                <a16:creationId xmlns:a16="http://schemas.microsoft.com/office/drawing/2014/main" id="{F9818286-D303-DC22-8162-AD5D0CF7676C}"/>
              </a:ext>
            </a:extLst>
          </p:cNvPr>
          <p:cNvPicPr>
            <a:picLocks noChangeAspect="1"/>
          </p:cNvPicPr>
          <p:nvPr/>
        </p:nvPicPr>
        <p:blipFill>
          <a:blip r:embed="rId3"/>
          <a:stretch>
            <a:fillRect/>
          </a:stretch>
        </p:blipFill>
        <p:spPr>
          <a:xfrm>
            <a:off x="273781" y="2275847"/>
            <a:ext cx="8514738" cy="2910310"/>
          </a:xfrm>
          <a:prstGeom prst="rect">
            <a:avLst/>
          </a:prstGeom>
        </p:spPr>
      </p:pic>
      <p:sp>
        <p:nvSpPr>
          <p:cNvPr id="9" name="TextBox 8">
            <a:extLst>
              <a:ext uri="{FF2B5EF4-FFF2-40B4-BE49-F238E27FC236}">
                <a16:creationId xmlns:a16="http://schemas.microsoft.com/office/drawing/2014/main" id="{3245E17E-FD77-7A69-39C2-AB972368A7CB}"/>
              </a:ext>
            </a:extLst>
          </p:cNvPr>
          <p:cNvSpPr txBox="1"/>
          <p:nvPr/>
        </p:nvSpPr>
        <p:spPr>
          <a:xfrm>
            <a:off x="-103517" y="741036"/>
            <a:ext cx="9428672" cy="512128"/>
          </a:xfrm>
          <a:prstGeom prst="rect">
            <a:avLst/>
          </a:prstGeom>
          <a:noFill/>
        </p:spPr>
        <p:txBody>
          <a:bodyPr wrap="square" rtlCol="0">
            <a:spAutoFit/>
          </a:bodyPr>
          <a:lstStyle/>
          <a:p>
            <a:pPr marL="342900" lvl="0" indent="-342900">
              <a:lnSpc>
                <a:spcPct val="107000"/>
              </a:lnSpc>
              <a:spcAft>
                <a:spcPts val="800"/>
              </a:spcAft>
              <a:tabLst>
                <a:tab pos="457200" algn="l"/>
              </a:tabLst>
            </a:pPr>
            <a:r>
              <a:rPr lang="en-IN" sz="2800">
                <a:solidFill>
                  <a:srgbClr val="0070C0"/>
                </a:solidFill>
                <a:latin typeface="Bahnschrift SemiBold" panose="020B0502040204020203" pitchFamily="34" charset="0"/>
              </a:rPr>
              <a:t>     </a:t>
            </a:r>
            <a:r>
              <a:rPr lang="en-IN" sz="2400">
                <a:solidFill>
                  <a:srgbClr val="0070C0"/>
                </a:solidFill>
                <a:latin typeface="Bahnschrift SemiBold" panose="020B0502040204020203" pitchFamily="34" charset="0"/>
              </a:rPr>
              <a:t>Table Schema:</a:t>
            </a:r>
            <a:endParaRPr lang="en-IN" sz="2400" kern="0" spc="15">
              <a:solidFill>
                <a:srgbClr val="7030A0"/>
              </a:solidFill>
              <a:latin typeface="Bahnschrift SemiBold"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9891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E5F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498EB7-19FA-8FC1-27BA-3FB7235AD244}"/>
              </a:ext>
            </a:extLst>
          </p:cNvPr>
          <p:cNvSpPr/>
          <p:nvPr/>
        </p:nvSpPr>
        <p:spPr>
          <a:xfrm>
            <a:off x="10739" y="0"/>
            <a:ext cx="9040823" cy="805332"/>
          </a:xfrm>
          <a:prstGeom prst="rect">
            <a:avLst/>
          </a:prstGeom>
          <a:solidFill>
            <a:srgbClr val="FCE0EE"/>
          </a:solidFill>
          <a:ln>
            <a:solidFill>
              <a:srgbClr val="F9C7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955A6674-059E-5E01-9470-AB370BF1D65D}"/>
              </a:ext>
            </a:extLst>
          </p:cNvPr>
          <p:cNvPicPr>
            <a:picLocks noChangeAspect="1"/>
          </p:cNvPicPr>
          <p:nvPr/>
        </p:nvPicPr>
        <p:blipFill rotWithShape="1">
          <a:blip r:embed="rId2">
            <a:alphaModFix amt="20000"/>
          </a:blip>
          <a:srcRect l="8621" r="47058"/>
          <a:stretch/>
        </p:blipFill>
        <p:spPr>
          <a:xfrm>
            <a:off x="9051562" y="0"/>
            <a:ext cx="3134109" cy="6857999"/>
          </a:xfrm>
          <a:prstGeom prst="rect">
            <a:avLst/>
          </a:prstGeom>
        </p:spPr>
      </p:pic>
      <p:sp>
        <p:nvSpPr>
          <p:cNvPr id="6" name="TextBox 5">
            <a:extLst>
              <a:ext uri="{FF2B5EF4-FFF2-40B4-BE49-F238E27FC236}">
                <a16:creationId xmlns:a16="http://schemas.microsoft.com/office/drawing/2014/main" id="{A442696D-4399-8D27-8999-283B54DAE39D}"/>
              </a:ext>
            </a:extLst>
          </p:cNvPr>
          <p:cNvSpPr txBox="1"/>
          <p:nvPr/>
        </p:nvSpPr>
        <p:spPr>
          <a:xfrm>
            <a:off x="395582" y="135512"/>
            <a:ext cx="5504886" cy="584775"/>
          </a:xfrm>
          <a:prstGeom prst="rect">
            <a:avLst/>
          </a:prstGeom>
          <a:noFill/>
        </p:spPr>
        <p:txBody>
          <a:bodyPr wrap="square" rtlCol="0">
            <a:spAutoFit/>
          </a:bodyPr>
          <a:lstStyle/>
          <a:p>
            <a:r>
              <a:rPr lang="en-US" sz="3200" b="1">
                <a:solidFill>
                  <a:srgbClr val="0070C0"/>
                </a:solidFill>
                <a:latin typeface="Modern Love" panose="04090805081005020601" pitchFamily="82" charset="0"/>
              </a:rPr>
              <a:t>DATABASE DESIGN</a:t>
            </a:r>
            <a:endParaRPr lang="en-IN" sz="3200" b="1">
              <a:solidFill>
                <a:srgbClr val="0070C0"/>
              </a:solidFill>
              <a:latin typeface="Modern Love" panose="04090805081005020601" pitchFamily="82" charset="0"/>
            </a:endParaRPr>
          </a:p>
        </p:txBody>
      </p:sp>
      <p:sp>
        <p:nvSpPr>
          <p:cNvPr id="26" name="TextBox 25">
            <a:extLst>
              <a:ext uri="{FF2B5EF4-FFF2-40B4-BE49-F238E27FC236}">
                <a16:creationId xmlns:a16="http://schemas.microsoft.com/office/drawing/2014/main" id="{3DF8EC6D-6C06-3DE2-CA22-BF3061C6FEDD}"/>
              </a:ext>
            </a:extLst>
          </p:cNvPr>
          <p:cNvSpPr txBox="1"/>
          <p:nvPr/>
        </p:nvSpPr>
        <p:spPr>
          <a:xfrm>
            <a:off x="138022" y="1219936"/>
            <a:ext cx="8913540" cy="660181"/>
          </a:xfrm>
          <a:prstGeom prst="rect">
            <a:avLst/>
          </a:prstGeom>
          <a:noFill/>
        </p:spPr>
        <p:txBody>
          <a:bodyPr wrap="square" rtlCol="0">
            <a:spAutoFit/>
          </a:bodyPr>
          <a:lstStyle/>
          <a:p>
            <a:pPr marL="342900" lvl="0" indent="-342900">
              <a:lnSpc>
                <a:spcPct val="107000"/>
              </a:lnSpc>
              <a:spcAft>
                <a:spcPts val="800"/>
              </a:spcAft>
              <a:tabLst>
                <a:tab pos="457200" algn="l"/>
              </a:tabLst>
            </a:pPr>
            <a:r>
              <a:rPr lang="en-IN" kern="0" spc="15">
                <a:solidFill>
                  <a:srgbClr val="0070C0"/>
                </a:solidFill>
                <a:latin typeface="Lato" panose="020F0502020204030203" pitchFamily="34" charset="0"/>
                <a:ea typeface="Times New Roman" panose="02020603050405020304" pitchFamily="18" charset="0"/>
                <a:cs typeface="Times New Roman" panose="02020603050405020304" pitchFamily="18" charset="0"/>
              </a:rPr>
              <a:t>     </a:t>
            </a:r>
            <a:r>
              <a:rPr lang="en-IN" kern="0" spc="15">
                <a:solidFill>
                  <a:srgbClr val="7030A0"/>
                </a:solidFill>
                <a:latin typeface="Lato" panose="020F0502020204030203" pitchFamily="34" charset="0"/>
                <a:ea typeface="Times New Roman" panose="02020603050405020304" pitchFamily="18" charset="0"/>
                <a:cs typeface="Times New Roman" panose="02020603050405020304" pitchFamily="18" charset="0"/>
              </a:rPr>
              <a:t>We established table and column naming conventions, normalized tables as part of data processing and the sample data for each table is shown as below:</a:t>
            </a:r>
          </a:p>
        </p:txBody>
      </p:sp>
      <p:sp>
        <p:nvSpPr>
          <p:cNvPr id="9" name="TextBox 8">
            <a:extLst>
              <a:ext uri="{FF2B5EF4-FFF2-40B4-BE49-F238E27FC236}">
                <a16:creationId xmlns:a16="http://schemas.microsoft.com/office/drawing/2014/main" id="{3245E17E-FD77-7A69-39C2-AB972368A7CB}"/>
              </a:ext>
            </a:extLst>
          </p:cNvPr>
          <p:cNvSpPr txBox="1"/>
          <p:nvPr/>
        </p:nvSpPr>
        <p:spPr>
          <a:xfrm>
            <a:off x="-103517" y="741036"/>
            <a:ext cx="9428672" cy="514628"/>
          </a:xfrm>
          <a:prstGeom prst="rect">
            <a:avLst/>
          </a:prstGeom>
          <a:noFill/>
        </p:spPr>
        <p:txBody>
          <a:bodyPr wrap="square" rtlCol="0">
            <a:spAutoFit/>
          </a:bodyPr>
          <a:lstStyle/>
          <a:p>
            <a:pPr marL="342900" lvl="0" indent="-342900">
              <a:lnSpc>
                <a:spcPct val="107000"/>
              </a:lnSpc>
              <a:spcAft>
                <a:spcPts val="800"/>
              </a:spcAft>
              <a:tabLst>
                <a:tab pos="457200" algn="l"/>
              </a:tabLst>
            </a:pPr>
            <a:r>
              <a:rPr lang="en-IN" sz="2800" b="1">
                <a:solidFill>
                  <a:srgbClr val="0070C0"/>
                </a:solidFill>
                <a:latin typeface="Lato" panose="020F0502020204030203" pitchFamily="34" charset="0"/>
                <a:ea typeface="Lato" panose="020F0502020204030203" pitchFamily="34" charset="0"/>
                <a:cs typeface="Lato" panose="020F0502020204030203" pitchFamily="34" charset="0"/>
              </a:rPr>
              <a:t>     </a:t>
            </a:r>
            <a:r>
              <a:rPr lang="en-IN" sz="2400" b="1">
                <a:solidFill>
                  <a:srgbClr val="0070C0"/>
                </a:solidFill>
                <a:latin typeface="Lato" panose="020F0502020204030203" pitchFamily="34" charset="0"/>
                <a:ea typeface="Lato" panose="020F0502020204030203" pitchFamily="34" charset="0"/>
                <a:cs typeface="Lato" panose="020F0502020204030203" pitchFamily="34" charset="0"/>
              </a:rPr>
              <a:t>Sample Data:</a:t>
            </a:r>
            <a:endParaRPr lang="en-IN" sz="2400" kern="0" spc="15">
              <a:solidFill>
                <a:srgbClr val="7030A0"/>
              </a:solidFill>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43E918B4-790B-28C5-0FB9-88EC927DB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335" y="2457807"/>
            <a:ext cx="11834215" cy="436508"/>
          </a:xfrm>
          <a:prstGeom prst="rect">
            <a:avLst/>
          </a:prstGeom>
        </p:spPr>
      </p:pic>
      <p:sp>
        <p:nvSpPr>
          <p:cNvPr id="5" name="TextBox 4">
            <a:extLst>
              <a:ext uri="{FF2B5EF4-FFF2-40B4-BE49-F238E27FC236}">
                <a16:creationId xmlns:a16="http://schemas.microsoft.com/office/drawing/2014/main" id="{425E2B84-6CC2-9810-6067-426FFB02CE07}"/>
              </a:ext>
            </a:extLst>
          </p:cNvPr>
          <p:cNvSpPr txBox="1"/>
          <p:nvPr/>
        </p:nvSpPr>
        <p:spPr>
          <a:xfrm>
            <a:off x="389113" y="1996142"/>
            <a:ext cx="6146320" cy="400110"/>
          </a:xfrm>
          <a:prstGeom prst="rect">
            <a:avLst/>
          </a:prstGeom>
          <a:noFill/>
        </p:spPr>
        <p:txBody>
          <a:bodyPr wrap="square">
            <a:spAutoFit/>
          </a:bodyPr>
          <a:lstStyle/>
          <a:p>
            <a:r>
              <a:rPr lang="en-IN" sz="2000" b="1">
                <a:solidFill>
                  <a:srgbClr val="0070C0"/>
                </a:solidFill>
                <a:latin typeface="Lato" panose="020F0502020204030203" pitchFamily="34" charset="0"/>
                <a:ea typeface="Lato" panose="020F0502020204030203" pitchFamily="34" charset="0"/>
                <a:cs typeface="Lato" panose="020F0502020204030203" pitchFamily="34" charset="0"/>
              </a:rPr>
              <a:t>Vendor</a:t>
            </a:r>
            <a:r>
              <a:rPr lang="en-IN" sz="2000">
                <a:solidFill>
                  <a:srgbClr val="0070C0"/>
                </a:solidFill>
                <a:latin typeface="Modern Love" panose="04090805081005020601" pitchFamily="82" charset="0"/>
              </a:rPr>
              <a:t> </a:t>
            </a:r>
            <a:r>
              <a:rPr lang="en-IN" sz="1400">
                <a:solidFill>
                  <a:srgbClr val="0070C0"/>
                </a:solidFill>
                <a:latin typeface="Lato" panose="020F0502020204030203" pitchFamily="34" charset="0"/>
                <a:ea typeface="Lato" panose="020F0502020204030203" pitchFamily="34" charset="0"/>
                <a:cs typeface="Lato" panose="020F0502020204030203" pitchFamily="34" charset="0"/>
              </a:rPr>
              <a:t>(</a:t>
            </a:r>
            <a:r>
              <a:rPr lang="en-IN" sz="1400" err="1">
                <a:solidFill>
                  <a:srgbClr val="0070C0"/>
                </a:solidFill>
                <a:latin typeface="Lato" panose="020F0502020204030203" pitchFamily="34" charset="0"/>
                <a:ea typeface="Lato" panose="020F0502020204030203" pitchFamily="34" charset="0"/>
                <a:cs typeface="Lato" panose="020F0502020204030203" pitchFamily="34" charset="0"/>
              </a:rPr>
              <a:t>Vendor_ID</a:t>
            </a:r>
            <a:r>
              <a:rPr lang="en-IN" sz="1400">
                <a:solidFill>
                  <a:srgbClr val="0070C0"/>
                </a:solidFill>
                <a:latin typeface="Lato" panose="020F0502020204030203" pitchFamily="34" charset="0"/>
                <a:ea typeface="Lato" panose="020F0502020204030203" pitchFamily="34" charset="0"/>
                <a:cs typeface="Lato" panose="020F0502020204030203" pitchFamily="34" charset="0"/>
              </a:rPr>
              <a:t> is the primary key):</a:t>
            </a:r>
            <a:endParaRPr lang="en-IN" sz="1400">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A9E535D0-4B5C-4A41-6DB5-4DE05672BEF1}"/>
              </a:ext>
            </a:extLst>
          </p:cNvPr>
          <p:cNvSpPr txBox="1"/>
          <p:nvPr/>
        </p:nvSpPr>
        <p:spPr>
          <a:xfrm>
            <a:off x="389113" y="3057154"/>
            <a:ext cx="6146320" cy="400110"/>
          </a:xfrm>
          <a:prstGeom prst="rect">
            <a:avLst/>
          </a:prstGeom>
          <a:noFill/>
        </p:spPr>
        <p:txBody>
          <a:bodyPr wrap="square">
            <a:spAutoFit/>
          </a:bodyPr>
          <a:lstStyle/>
          <a:p>
            <a:r>
              <a:rPr lang="en-IN" sz="2000" b="1">
                <a:solidFill>
                  <a:srgbClr val="0070C0"/>
                </a:solidFill>
                <a:latin typeface="Lato" panose="020F0502020204030203" pitchFamily="34" charset="0"/>
                <a:ea typeface="Lato" panose="020F0502020204030203" pitchFamily="34" charset="0"/>
                <a:cs typeface="Lato" panose="020F0502020204030203" pitchFamily="34" charset="0"/>
              </a:rPr>
              <a:t>Product</a:t>
            </a:r>
            <a:r>
              <a:rPr lang="en-IN" sz="2000">
                <a:solidFill>
                  <a:srgbClr val="0070C0"/>
                </a:solidFill>
                <a:latin typeface="Modern Love" panose="04090805081005020601" pitchFamily="82" charset="0"/>
              </a:rPr>
              <a:t> </a:t>
            </a:r>
            <a:r>
              <a:rPr lang="en-IN" sz="1400">
                <a:solidFill>
                  <a:srgbClr val="0070C0"/>
                </a:solidFill>
                <a:latin typeface="Lato" panose="020F0502020204030203" pitchFamily="34" charset="0"/>
                <a:ea typeface="Lato" panose="020F0502020204030203" pitchFamily="34" charset="0"/>
                <a:cs typeface="Lato" panose="020F0502020204030203" pitchFamily="34" charset="0"/>
              </a:rPr>
              <a:t>(</a:t>
            </a:r>
            <a:r>
              <a:rPr lang="en-IN" sz="1400" err="1">
                <a:solidFill>
                  <a:srgbClr val="0070C0"/>
                </a:solidFill>
                <a:latin typeface="Lato" panose="020F0502020204030203" pitchFamily="34" charset="0"/>
                <a:ea typeface="Lato" panose="020F0502020204030203" pitchFamily="34" charset="0"/>
                <a:cs typeface="Lato" panose="020F0502020204030203" pitchFamily="34" charset="0"/>
              </a:rPr>
              <a:t>Product_ID</a:t>
            </a:r>
            <a:r>
              <a:rPr lang="en-IN" sz="1400">
                <a:solidFill>
                  <a:srgbClr val="0070C0"/>
                </a:solidFill>
                <a:latin typeface="Lato" panose="020F0502020204030203" pitchFamily="34" charset="0"/>
                <a:ea typeface="Lato" panose="020F0502020204030203" pitchFamily="34" charset="0"/>
                <a:cs typeface="Lato" panose="020F0502020204030203" pitchFamily="34" charset="0"/>
              </a:rPr>
              <a:t> is the primary key):</a:t>
            </a:r>
            <a:endParaRPr lang="en-IN" sz="1400">
              <a:latin typeface="Lato" panose="020F0502020204030203" pitchFamily="34" charset="0"/>
              <a:ea typeface="Lato" panose="020F0502020204030203" pitchFamily="34" charset="0"/>
              <a:cs typeface="Lato" panose="020F0502020204030203" pitchFamily="34" charset="0"/>
            </a:endParaRPr>
          </a:p>
        </p:txBody>
      </p:sp>
      <p:pic>
        <p:nvPicPr>
          <p:cNvPr id="11" name="Picture 10">
            <a:extLst>
              <a:ext uri="{FF2B5EF4-FFF2-40B4-BE49-F238E27FC236}">
                <a16:creationId xmlns:a16="http://schemas.microsoft.com/office/drawing/2014/main" id="{3F1C7CCA-29CD-07A1-4DCF-7440B1B85B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335" y="3498623"/>
            <a:ext cx="5938106" cy="936394"/>
          </a:xfrm>
          <a:prstGeom prst="rect">
            <a:avLst/>
          </a:prstGeom>
        </p:spPr>
      </p:pic>
      <p:pic>
        <p:nvPicPr>
          <p:cNvPr id="24" name="Picture 23">
            <a:extLst>
              <a:ext uri="{FF2B5EF4-FFF2-40B4-BE49-F238E27FC236}">
                <a16:creationId xmlns:a16="http://schemas.microsoft.com/office/drawing/2014/main" id="{92E833B4-E9FE-FEAC-2375-5284F5195A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335" y="5084917"/>
            <a:ext cx="5872791" cy="815337"/>
          </a:xfrm>
          <a:prstGeom prst="rect">
            <a:avLst/>
          </a:prstGeom>
        </p:spPr>
      </p:pic>
      <p:sp>
        <p:nvSpPr>
          <p:cNvPr id="32" name="TextBox 31">
            <a:extLst>
              <a:ext uri="{FF2B5EF4-FFF2-40B4-BE49-F238E27FC236}">
                <a16:creationId xmlns:a16="http://schemas.microsoft.com/office/drawing/2014/main" id="{C9C68A52-CF53-D672-25FE-F08FA5880E04}"/>
              </a:ext>
            </a:extLst>
          </p:cNvPr>
          <p:cNvSpPr txBox="1"/>
          <p:nvPr/>
        </p:nvSpPr>
        <p:spPr>
          <a:xfrm>
            <a:off x="473735" y="4715585"/>
            <a:ext cx="6824212" cy="400110"/>
          </a:xfrm>
          <a:prstGeom prst="rect">
            <a:avLst/>
          </a:prstGeom>
          <a:noFill/>
        </p:spPr>
        <p:txBody>
          <a:bodyPr wrap="square">
            <a:spAutoFit/>
          </a:bodyPr>
          <a:lstStyle/>
          <a:p>
            <a:r>
              <a:rPr lang="en-IN" sz="2000" b="1">
                <a:solidFill>
                  <a:srgbClr val="0070C0"/>
                </a:solidFill>
                <a:latin typeface="Lato" panose="020F0502020204030203" pitchFamily="34" charset="0"/>
                <a:ea typeface="Lato" panose="020F0502020204030203" pitchFamily="34" charset="0"/>
                <a:cs typeface="Lato" panose="020F0502020204030203" pitchFamily="34" charset="0"/>
              </a:rPr>
              <a:t>Raw Materials </a:t>
            </a:r>
            <a:r>
              <a:rPr lang="en-IN" sz="1400">
                <a:solidFill>
                  <a:srgbClr val="0070C0"/>
                </a:solidFill>
                <a:latin typeface="Lato" panose="020F0502020204030203" pitchFamily="34" charset="0"/>
                <a:ea typeface="Lato" panose="020F0502020204030203" pitchFamily="34" charset="0"/>
                <a:cs typeface="Lato" panose="020F0502020204030203" pitchFamily="34" charset="0"/>
              </a:rPr>
              <a:t>(</a:t>
            </a:r>
            <a:r>
              <a:rPr lang="en-IN" sz="1400" err="1">
                <a:solidFill>
                  <a:srgbClr val="0070C0"/>
                </a:solidFill>
                <a:latin typeface="Lato" panose="020F0502020204030203" pitchFamily="34" charset="0"/>
                <a:ea typeface="Lato" panose="020F0502020204030203" pitchFamily="34" charset="0"/>
                <a:cs typeface="Lato" panose="020F0502020204030203" pitchFamily="34" charset="0"/>
              </a:rPr>
              <a:t>Material_Code</a:t>
            </a:r>
            <a:r>
              <a:rPr lang="en-IN" sz="1400">
                <a:solidFill>
                  <a:srgbClr val="0070C0"/>
                </a:solidFill>
                <a:latin typeface="Lato" panose="020F0502020204030203" pitchFamily="34" charset="0"/>
                <a:ea typeface="Lato" panose="020F0502020204030203" pitchFamily="34" charset="0"/>
                <a:cs typeface="Lato" panose="020F0502020204030203" pitchFamily="34" charset="0"/>
              </a:rPr>
              <a:t> is the primary key):</a:t>
            </a:r>
            <a:endParaRPr lang="en-IN" sz="140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22936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E5F7"/>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98DE9B7-AC59-7021-C772-FA7C2619DADA}"/>
              </a:ext>
            </a:extLst>
          </p:cNvPr>
          <p:cNvSpPr/>
          <p:nvPr/>
        </p:nvSpPr>
        <p:spPr>
          <a:xfrm>
            <a:off x="10739" y="0"/>
            <a:ext cx="9040823" cy="805332"/>
          </a:xfrm>
          <a:prstGeom prst="rect">
            <a:avLst/>
          </a:prstGeom>
          <a:solidFill>
            <a:srgbClr val="FCE0EE"/>
          </a:solidFill>
          <a:ln>
            <a:solidFill>
              <a:srgbClr val="F9C7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43E8A884-0733-57D9-A5E0-992B697EC68D}"/>
              </a:ext>
            </a:extLst>
          </p:cNvPr>
          <p:cNvPicPr>
            <a:picLocks noChangeAspect="1"/>
          </p:cNvPicPr>
          <p:nvPr/>
        </p:nvPicPr>
        <p:blipFill rotWithShape="1">
          <a:blip r:embed="rId2">
            <a:alphaModFix amt="20000"/>
          </a:blip>
          <a:srcRect l="8621" r="47058"/>
          <a:stretch/>
        </p:blipFill>
        <p:spPr>
          <a:xfrm>
            <a:off x="9051562" y="0"/>
            <a:ext cx="3134109" cy="6857999"/>
          </a:xfrm>
          <a:prstGeom prst="rect">
            <a:avLst/>
          </a:prstGeom>
        </p:spPr>
      </p:pic>
      <p:sp>
        <p:nvSpPr>
          <p:cNvPr id="6" name="TextBox 5">
            <a:extLst>
              <a:ext uri="{FF2B5EF4-FFF2-40B4-BE49-F238E27FC236}">
                <a16:creationId xmlns:a16="http://schemas.microsoft.com/office/drawing/2014/main" id="{A442696D-4399-8D27-8999-283B54DAE39D}"/>
              </a:ext>
            </a:extLst>
          </p:cNvPr>
          <p:cNvSpPr txBox="1"/>
          <p:nvPr/>
        </p:nvSpPr>
        <p:spPr>
          <a:xfrm>
            <a:off x="395582" y="135512"/>
            <a:ext cx="5504886" cy="584775"/>
          </a:xfrm>
          <a:prstGeom prst="rect">
            <a:avLst/>
          </a:prstGeom>
          <a:noFill/>
        </p:spPr>
        <p:txBody>
          <a:bodyPr wrap="square" rtlCol="0">
            <a:spAutoFit/>
          </a:bodyPr>
          <a:lstStyle/>
          <a:p>
            <a:r>
              <a:rPr lang="en-US" sz="3200">
                <a:solidFill>
                  <a:srgbClr val="0070C0"/>
                </a:solidFill>
                <a:latin typeface="Modern Love" panose="04090805081005020601" pitchFamily="82" charset="0"/>
              </a:rPr>
              <a:t>DATABASE DESIGN</a:t>
            </a:r>
            <a:endParaRPr lang="en-IN" sz="3200">
              <a:solidFill>
                <a:srgbClr val="0070C0"/>
              </a:solidFill>
              <a:latin typeface="Modern Love" panose="04090805081005020601" pitchFamily="82" charset="0"/>
            </a:endParaRPr>
          </a:p>
        </p:txBody>
      </p:sp>
      <p:sp>
        <p:nvSpPr>
          <p:cNvPr id="26" name="TextBox 25">
            <a:extLst>
              <a:ext uri="{FF2B5EF4-FFF2-40B4-BE49-F238E27FC236}">
                <a16:creationId xmlns:a16="http://schemas.microsoft.com/office/drawing/2014/main" id="{3DF8EC6D-6C06-3DE2-CA22-BF3061C6FEDD}"/>
              </a:ext>
            </a:extLst>
          </p:cNvPr>
          <p:cNvSpPr txBox="1"/>
          <p:nvPr/>
        </p:nvSpPr>
        <p:spPr>
          <a:xfrm>
            <a:off x="138022" y="1219936"/>
            <a:ext cx="9549442" cy="363818"/>
          </a:xfrm>
          <a:prstGeom prst="rect">
            <a:avLst/>
          </a:prstGeom>
          <a:noFill/>
        </p:spPr>
        <p:txBody>
          <a:bodyPr wrap="square" rtlCol="0">
            <a:spAutoFit/>
          </a:bodyPr>
          <a:lstStyle/>
          <a:p>
            <a:pPr marL="342900" lvl="0" indent="-342900">
              <a:lnSpc>
                <a:spcPct val="107000"/>
              </a:lnSpc>
              <a:spcAft>
                <a:spcPts val="800"/>
              </a:spcAft>
              <a:tabLst>
                <a:tab pos="457200" algn="l"/>
              </a:tabLst>
            </a:pPr>
            <a:r>
              <a:rPr lang="en-IN" kern="0" spc="15">
                <a:solidFill>
                  <a:srgbClr val="0070C0"/>
                </a:solidFill>
                <a:latin typeface="Lato" panose="020F0502020204030203" pitchFamily="34" charset="0"/>
                <a:ea typeface="Times New Roman" panose="02020603050405020304" pitchFamily="18" charset="0"/>
                <a:cs typeface="Times New Roman" panose="02020603050405020304" pitchFamily="18" charset="0"/>
              </a:rPr>
              <a:t>     </a:t>
            </a:r>
            <a:endParaRPr lang="en-IN" kern="0" spc="15">
              <a:solidFill>
                <a:srgbClr val="7030A0"/>
              </a:solidFill>
              <a:latin typeface="Lato" panose="020F0502020204030203" pitchFamily="34"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245E17E-FD77-7A69-39C2-AB972368A7CB}"/>
              </a:ext>
            </a:extLst>
          </p:cNvPr>
          <p:cNvSpPr txBox="1"/>
          <p:nvPr/>
        </p:nvSpPr>
        <p:spPr>
          <a:xfrm>
            <a:off x="-103517" y="741036"/>
            <a:ext cx="9428672" cy="512128"/>
          </a:xfrm>
          <a:prstGeom prst="rect">
            <a:avLst/>
          </a:prstGeom>
          <a:noFill/>
        </p:spPr>
        <p:txBody>
          <a:bodyPr wrap="square" rtlCol="0">
            <a:spAutoFit/>
          </a:bodyPr>
          <a:lstStyle/>
          <a:p>
            <a:pPr marL="342900" lvl="0" indent="-342900">
              <a:lnSpc>
                <a:spcPct val="107000"/>
              </a:lnSpc>
              <a:spcAft>
                <a:spcPts val="800"/>
              </a:spcAft>
              <a:tabLst>
                <a:tab pos="457200" algn="l"/>
              </a:tabLst>
            </a:pPr>
            <a:r>
              <a:rPr lang="en-IN" sz="2800">
                <a:solidFill>
                  <a:srgbClr val="0070C0"/>
                </a:solidFill>
                <a:latin typeface="Bahnschrift SemiBold" panose="020B0502040204020203" pitchFamily="34" charset="0"/>
              </a:rPr>
              <a:t>    Sample Data:</a:t>
            </a:r>
            <a:endParaRPr lang="en-IN" sz="2400" kern="0" spc="15">
              <a:solidFill>
                <a:srgbClr val="7030A0"/>
              </a:solidFill>
              <a:latin typeface="Bahnschrift SemiBold" panose="020B0502040204020203"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25E2B84-6CC2-9810-6067-426FFB02CE07}"/>
              </a:ext>
            </a:extLst>
          </p:cNvPr>
          <p:cNvSpPr txBox="1"/>
          <p:nvPr/>
        </p:nvSpPr>
        <p:spPr>
          <a:xfrm>
            <a:off x="389113" y="1297539"/>
            <a:ext cx="6693174" cy="400110"/>
          </a:xfrm>
          <a:prstGeom prst="rect">
            <a:avLst/>
          </a:prstGeom>
          <a:noFill/>
        </p:spPr>
        <p:txBody>
          <a:bodyPr wrap="square">
            <a:spAutoFit/>
          </a:bodyPr>
          <a:lstStyle/>
          <a:p>
            <a:r>
              <a:rPr lang="en-IN" sz="2000" b="1">
                <a:solidFill>
                  <a:srgbClr val="0070C0"/>
                </a:solidFill>
                <a:latin typeface="Lato" panose="020F0502020204030203" pitchFamily="34" charset="0"/>
                <a:ea typeface="Lato" panose="020F0502020204030203" pitchFamily="34" charset="0"/>
                <a:cs typeface="Lato" panose="020F0502020204030203" pitchFamily="34" charset="0"/>
              </a:rPr>
              <a:t>Inventory</a:t>
            </a:r>
            <a:r>
              <a:rPr lang="en-IN" sz="2000">
                <a:solidFill>
                  <a:srgbClr val="0070C0"/>
                </a:solidFill>
                <a:latin typeface="Lato" panose="020F0502020204030203" pitchFamily="34" charset="0"/>
                <a:ea typeface="Lato" panose="020F0502020204030203" pitchFamily="34" charset="0"/>
                <a:cs typeface="Lato" panose="020F0502020204030203" pitchFamily="34" charset="0"/>
              </a:rPr>
              <a:t> </a:t>
            </a:r>
            <a:r>
              <a:rPr lang="en-IN" sz="1400">
                <a:solidFill>
                  <a:srgbClr val="0070C0"/>
                </a:solidFill>
                <a:latin typeface="Lato" panose="020F0502020204030203" pitchFamily="34" charset="0"/>
                <a:ea typeface="Lato" panose="020F0502020204030203" pitchFamily="34" charset="0"/>
                <a:cs typeface="Lato" panose="020F0502020204030203" pitchFamily="34" charset="0"/>
              </a:rPr>
              <a:t>(</a:t>
            </a:r>
            <a:r>
              <a:rPr lang="en-IN" sz="1400" err="1">
                <a:solidFill>
                  <a:srgbClr val="0070C0"/>
                </a:solidFill>
                <a:latin typeface="Lato" panose="020F0502020204030203" pitchFamily="34" charset="0"/>
                <a:ea typeface="Lato" panose="020F0502020204030203" pitchFamily="34" charset="0"/>
                <a:cs typeface="Lato" panose="020F0502020204030203" pitchFamily="34" charset="0"/>
              </a:rPr>
              <a:t>Inventory_number</a:t>
            </a:r>
            <a:r>
              <a:rPr lang="en-IN" sz="1400">
                <a:solidFill>
                  <a:srgbClr val="0070C0"/>
                </a:solidFill>
                <a:latin typeface="Lato" panose="020F0502020204030203" pitchFamily="34" charset="0"/>
                <a:ea typeface="Lato" panose="020F0502020204030203" pitchFamily="34" charset="0"/>
                <a:cs typeface="Lato" panose="020F0502020204030203" pitchFamily="34" charset="0"/>
              </a:rPr>
              <a:t> is the primary key):</a:t>
            </a:r>
            <a:endParaRPr lang="en-IN" sz="1400">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A9E535D0-4B5C-4A41-6DB5-4DE05672BEF1}"/>
              </a:ext>
            </a:extLst>
          </p:cNvPr>
          <p:cNvSpPr txBox="1"/>
          <p:nvPr/>
        </p:nvSpPr>
        <p:spPr>
          <a:xfrm>
            <a:off x="395582" y="2600629"/>
            <a:ext cx="7704622" cy="400110"/>
          </a:xfrm>
          <a:prstGeom prst="rect">
            <a:avLst/>
          </a:prstGeom>
          <a:noFill/>
        </p:spPr>
        <p:txBody>
          <a:bodyPr wrap="square">
            <a:spAutoFit/>
          </a:bodyPr>
          <a:lstStyle/>
          <a:p>
            <a:r>
              <a:rPr lang="en-IN" sz="2000" b="1">
                <a:solidFill>
                  <a:srgbClr val="0070C0"/>
                </a:solidFill>
                <a:latin typeface="Lato" panose="020F0502020204030203" pitchFamily="34" charset="0"/>
                <a:ea typeface="Lato" panose="020F0502020204030203" pitchFamily="34" charset="0"/>
                <a:cs typeface="Lato" panose="020F0502020204030203" pitchFamily="34" charset="0"/>
              </a:rPr>
              <a:t>Shipping</a:t>
            </a:r>
            <a:r>
              <a:rPr lang="en-IN" sz="2000">
                <a:solidFill>
                  <a:srgbClr val="0070C0"/>
                </a:solidFill>
                <a:latin typeface="Lato" panose="020F0502020204030203" pitchFamily="34" charset="0"/>
                <a:ea typeface="Lato" panose="020F0502020204030203" pitchFamily="34" charset="0"/>
                <a:cs typeface="Lato" panose="020F0502020204030203" pitchFamily="34" charset="0"/>
              </a:rPr>
              <a:t> </a:t>
            </a:r>
            <a:r>
              <a:rPr lang="en-IN" sz="1400">
                <a:solidFill>
                  <a:srgbClr val="0070C0"/>
                </a:solidFill>
                <a:latin typeface="Lato" panose="020F0502020204030203" pitchFamily="34" charset="0"/>
                <a:ea typeface="Lato" panose="020F0502020204030203" pitchFamily="34" charset="0"/>
                <a:cs typeface="Lato" panose="020F0502020204030203" pitchFamily="34" charset="0"/>
              </a:rPr>
              <a:t>(</a:t>
            </a:r>
            <a:r>
              <a:rPr lang="en-IN" sz="1400" err="1">
                <a:solidFill>
                  <a:srgbClr val="0070C0"/>
                </a:solidFill>
                <a:latin typeface="Lato" panose="020F0502020204030203" pitchFamily="34" charset="0"/>
                <a:ea typeface="Lato" panose="020F0502020204030203" pitchFamily="34" charset="0"/>
                <a:cs typeface="Lato" panose="020F0502020204030203" pitchFamily="34" charset="0"/>
              </a:rPr>
              <a:t>Shipping_Company_code</a:t>
            </a:r>
            <a:r>
              <a:rPr lang="en-IN" sz="1400">
                <a:solidFill>
                  <a:srgbClr val="0070C0"/>
                </a:solidFill>
                <a:latin typeface="Lato" panose="020F0502020204030203" pitchFamily="34" charset="0"/>
                <a:ea typeface="Lato" panose="020F0502020204030203" pitchFamily="34" charset="0"/>
                <a:cs typeface="Lato" panose="020F0502020204030203" pitchFamily="34" charset="0"/>
              </a:rPr>
              <a:t> is the primary key):</a:t>
            </a:r>
            <a:endParaRPr lang="en-IN" sz="1400">
              <a:latin typeface="Lato" panose="020F0502020204030203" pitchFamily="34" charset="0"/>
              <a:ea typeface="Lato" panose="020F0502020204030203" pitchFamily="34" charset="0"/>
              <a:cs typeface="Lato" panose="020F0502020204030203" pitchFamily="34" charset="0"/>
            </a:endParaRPr>
          </a:p>
        </p:txBody>
      </p:sp>
      <p:pic>
        <p:nvPicPr>
          <p:cNvPr id="18" name="Picture 17">
            <a:extLst>
              <a:ext uri="{FF2B5EF4-FFF2-40B4-BE49-F238E27FC236}">
                <a16:creationId xmlns:a16="http://schemas.microsoft.com/office/drawing/2014/main" id="{C8C012EF-A1C0-8260-A61D-A41C8DBD1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951" y="5882993"/>
            <a:ext cx="2857647" cy="749339"/>
          </a:xfrm>
          <a:prstGeom prst="rect">
            <a:avLst/>
          </a:prstGeom>
        </p:spPr>
      </p:pic>
      <p:pic>
        <p:nvPicPr>
          <p:cNvPr id="20" name="Picture 19">
            <a:extLst>
              <a:ext uri="{FF2B5EF4-FFF2-40B4-BE49-F238E27FC236}">
                <a16:creationId xmlns:a16="http://schemas.microsoft.com/office/drawing/2014/main" id="{F6FB5F3C-B38C-B57B-6C8C-4C031303F8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113" y="3023978"/>
            <a:ext cx="10378295" cy="726270"/>
          </a:xfrm>
          <a:prstGeom prst="rect">
            <a:avLst/>
          </a:prstGeom>
        </p:spPr>
      </p:pic>
      <p:pic>
        <p:nvPicPr>
          <p:cNvPr id="22" name="Picture 21">
            <a:extLst>
              <a:ext uri="{FF2B5EF4-FFF2-40B4-BE49-F238E27FC236}">
                <a16:creationId xmlns:a16="http://schemas.microsoft.com/office/drawing/2014/main" id="{311AD465-F1A6-6EB1-515F-084539B6F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5928" y="5820110"/>
            <a:ext cx="2895749" cy="812222"/>
          </a:xfrm>
          <a:prstGeom prst="rect">
            <a:avLst/>
          </a:prstGeom>
        </p:spPr>
      </p:pic>
      <p:pic>
        <p:nvPicPr>
          <p:cNvPr id="27" name="Picture 26">
            <a:extLst>
              <a:ext uri="{FF2B5EF4-FFF2-40B4-BE49-F238E27FC236}">
                <a16:creationId xmlns:a16="http://schemas.microsoft.com/office/drawing/2014/main" id="{5B0BDC16-9535-83BB-6A36-E93D58FF43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905" y="5820110"/>
            <a:ext cx="2895749" cy="698536"/>
          </a:xfrm>
          <a:prstGeom prst="rect">
            <a:avLst/>
          </a:prstGeom>
        </p:spPr>
      </p:pic>
      <p:pic>
        <p:nvPicPr>
          <p:cNvPr id="29" name="Picture 28">
            <a:extLst>
              <a:ext uri="{FF2B5EF4-FFF2-40B4-BE49-F238E27FC236}">
                <a16:creationId xmlns:a16="http://schemas.microsoft.com/office/drawing/2014/main" id="{EDE2B996-B07E-41AE-C2A1-46A9C0E6E5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6475" y="5908704"/>
            <a:ext cx="2336920" cy="635033"/>
          </a:xfrm>
          <a:prstGeom prst="rect">
            <a:avLst/>
          </a:prstGeom>
        </p:spPr>
      </p:pic>
      <p:sp>
        <p:nvSpPr>
          <p:cNvPr id="32" name="TextBox 31">
            <a:extLst>
              <a:ext uri="{FF2B5EF4-FFF2-40B4-BE49-F238E27FC236}">
                <a16:creationId xmlns:a16="http://schemas.microsoft.com/office/drawing/2014/main" id="{C9C68A52-CF53-D672-25FE-F08FA5880E04}"/>
              </a:ext>
            </a:extLst>
          </p:cNvPr>
          <p:cNvSpPr txBox="1"/>
          <p:nvPr/>
        </p:nvSpPr>
        <p:spPr>
          <a:xfrm>
            <a:off x="366814" y="4972263"/>
            <a:ext cx="3109937" cy="830997"/>
          </a:xfrm>
          <a:prstGeom prst="rect">
            <a:avLst/>
          </a:prstGeom>
          <a:noFill/>
        </p:spPr>
        <p:txBody>
          <a:bodyPr wrap="square">
            <a:spAutoFit/>
          </a:bodyPr>
          <a:lstStyle/>
          <a:p>
            <a:r>
              <a:rPr lang="en-US" sz="2000" b="1" err="1">
                <a:solidFill>
                  <a:srgbClr val="0070C0"/>
                </a:solidFill>
                <a:latin typeface="Lato" panose="020F0502020204030203" pitchFamily="34" charset="0"/>
                <a:ea typeface="Lato" panose="020F0502020204030203" pitchFamily="34" charset="0"/>
                <a:cs typeface="Lato" panose="020F0502020204030203" pitchFamily="34" charset="0"/>
              </a:rPr>
              <a:t>RawMaterial_Product</a:t>
            </a:r>
            <a:endParaRPr lang="en-US" sz="2000" b="1">
              <a:solidFill>
                <a:srgbClr val="0070C0"/>
              </a:solidFill>
              <a:latin typeface="Lato" panose="020F0502020204030203" pitchFamily="34" charset="0"/>
              <a:ea typeface="Lato" panose="020F0502020204030203" pitchFamily="34" charset="0"/>
              <a:cs typeface="Lato" panose="020F0502020204030203" pitchFamily="34" charset="0"/>
            </a:endParaRPr>
          </a:p>
          <a:p>
            <a:r>
              <a:rPr lang="en-IN" sz="1400">
                <a:solidFill>
                  <a:srgbClr val="0070C0"/>
                </a:solidFill>
                <a:latin typeface="Lato" panose="020F0502020204030203" pitchFamily="34" charset="0"/>
                <a:ea typeface="Lato" panose="020F0502020204030203" pitchFamily="34" charset="0"/>
                <a:cs typeface="Lato" panose="020F0502020204030203" pitchFamily="34" charset="0"/>
              </a:rPr>
              <a:t>(</a:t>
            </a:r>
            <a:r>
              <a:rPr lang="en-IN" sz="1400" err="1">
                <a:solidFill>
                  <a:srgbClr val="0070C0"/>
                </a:solidFill>
                <a:latin typeface="Lato" panose="020F0502020204030203" pitchFamily="34" charset="0"/>
                <a:ea typeface="Lato" panose="020F0502020204030203" pitchFamily="34" charset="0"/>
                <a:cs typeface="Lato" panose="020F0502020204030203" pitchFamily="34" charset="0"/>
              </a:rPr>
              <a:t>Product_ID</a:t>
            </a:r>
            <a:r>
              <a:rPr lang="en-IN" sz="1400">
                <a:solidFill>
                  <a:srgbClr val="0070C0"/>
                </a:solidFill>
                <a:latin typeface="Lato" panose="020F0502020204030203" pitchFamily="34" charset="0"/>
                <a:ea typeface="Lato" panose="020F0502020204030203" pitchFamily="34" charset="0"/>
                <a:cs typeface="Lato" panose="020F0502020204030203" pitchFamily="34" charset="0"/>
              </a:rPr>
              <a:t> and </a:t>
            </a:r>
            <a:r>
              <a:rPr lang="en-IN" sz="1400" err="1">
                <a:solidFill>
                  <a:srgbClr val="0070C0"/>
                </a:solidFill>
                <a:latin typeface="Lato" panose="020F0502020204030203" pitchFamily="34" charset="0"/>
                <a:ea typeface="Lato" panose="020F0502020204030203" pitchFamily="34" charset="0"/>
                <a:cs typeface="Lato" panose="020F0502020204030203" pitchFamily="34" charset="0"/>
              </a:rPr>
              <a:t>Material_Code</a:t>
            </a:r>
            <a:r>
              <a:rPr lang="en-IN" sz="1400">
                <a:solidFill>
                  <a:srgbClr val="0070C0"/>
                </a:solidFill>
                <a:latin typeface="Lato" panose="020F0502020204030203" pitchFamily="34" charset="0"/>
                <a:ea typeface="Lato" panose="020F0502020204030203" pitchFamily="34" charset="0"/>
                <a:cs typeface="Lato" panose="020F0502020204030203" pitchFamily="34" charset="0"/>
              </a:rPr>
              <a:t> is the composite primary key):</a:t>
            </a:r>
            <a:endParaRPr lang="en-IN" sz="1400">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EE62EEE8-9626-3E20-6B13-6D743CC3AF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6893" y="1670245"/>
            <a:ext cx="7231287" cy="820656"/>
          </a:xfrm>
          <a:prstGeom prst="rect">
            <a:avLst/>
          </a:prstGeom>
        </p:spPr>
      </p:pic>
      <p:pic>
        <p:nvPicPr>
          <p:cNvPr id="4" name="Picture 3">
            <a:extLst>
              <a:ext uri="{FF2B5EF4-FFF2-40B4-BE49-F238E27FC236}">
                <a16:creationId xmlns:a16="http://schemas.microsoft.com/office/drawing/2014/main" id="{4CE98D9E-3E41-B281-DF54-293E6C5401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9113" y="4278105"/>
            <a:ext cx="11704282" cy="517656"/>
          </a:xfrm>
          <a:prstGeom prst="rect">
            <a:avLst/>
          </a:prstGeom>
        </p:spPr>
      </p:pic>
      <p:sp>
        <p:nvSpPr>
          <p:cNvPr id="8" name="TextBox 7">
            <a:extLst>
              <a:ext uri="{FF2B5EF4-FFF2-40B4-BE49-F238E27FC236}">
                <a16:creationId xmlns:a16="http://schemas.microsoft.com/office/drawing/2014/main" id="{CE949544-3BF4-5DA1-59FC-39860B2EEDD6}"/>
              </a:ext>
            </a:extLst>
          </p:cNvPr>
          <p:cNvSpPr txBox="1"/>
          <p:nvPr/>
        </p:nvSpPr>
        <p:spPr>
          <a:xfrm>
            <a:off x="403591" y="3876776"/>
            <a:ext cx="6146320" cy="400110"/>
          </a:xfrm>
          <a:prstGeom prst="rect">
            <a:avLst/>
          </a:prstGeom>
          <a:noFill/>
        </p:spPr>
        <p:txBody>
          <a:bodyPr wrap="square">
            <a:spAutoFit/>
          </a:bodyPr>
          <a:lstStyle/>
          <a:p>
            <a:r>
              <a:rPr lang="en-US" sz="2000" b="1">
                <a:solidFill>
                  <a:srgbClr val="0070C0"/>
                </a:solidFill>
                <a:latin typeface="Lato" panose="020F0502020204030203" pitchFamily="34" charset="0"/>
                <a:ea typeface="Lato" panose="020F0502020204030203" pitchFamily="34" charset="0"/>
                <a:cs typeface="Lato" panose="020F0502020204030203" pitchFamily="34" charset="0"/>
              </a:rPr>
              <a:t>O</a:t>
            </a:r>
            <a:r>
              <a:rPr lang="en-IN" sz="2000" b="1" err="1">
                <a:solidFill>
                  <a:srgbClr val="0070C0"/>
                </a:solidFill>
                <a:latin typeface="Lato" panose="020F0502020204030203" pitchFamily="34" charset="0"/>
                <a:ea typeface="Lato" panose="020F0502020204030203" pitchFamily="34" charset="0"/>
                <a:cs typeface="Lato" panose="020F0502020204030203" pitchFamily="34" charset="0"/>
              </a:rPr>
              <a:t>rders</a:t>
            </a:r>
            <a:r>
              <a:rPr lang="en-IN" sz="2000" b="1">
                <a:solidFill>
                  <a:srgbClr val="0070C0"/>
                </a:solidFill>
                <a:latin typeface="Lato" panose="020F0502020204030203" pitchFamily="34" charset="0"/>
                <a:ea typeface="Lato" panose="020F0502020204030203" pitchFamily="34" charset="0"/>
                <a:cs typeface="Lato" panose="020F0502020204030203" pitchFamily="34" charset="0"/>
              </a:rPr>
              <a:t> </a:t>
            </a:r>
            <a:r>
              <a:rPr lang="en-IN" sz="1400">
                <a:solidFill>
                  <a:srgbClr val="0070C0"/>
                </a:solidFill>
                <a:latin typeface="Lato" panose="020F0502020204030203" pitchFamily="34" charset="0"/>
                <a:ea typeface="Lato" panose="020F0502020204030203" pitchFamily="34" charset="0"/>
                <a:cs typeface="Lato" panose="020F0502020204030203" pitchFamily="34" charset="0"/>
              </a:rPr>
              <a:t>(</a:t>
            </a:r>
            <a:r>
              <a:rPr lang="en-IN" sz="1400" err="1">
                <a:solidFill>
                  <a:srgbClr val="0070C0"/>
                </a:solidFill>
                <a:latin typeface="Lato" panose="020F0502020204030203" pitchFamily="34" charset="0"/>
                <a:ea typeface="Lato" panose="020F0502020204030203" pitchFamily="34" charset="0"/>
                <a:cs typeface="Lato" panose="020F0502020204030203" pitchFamily="34" charset="0"/>
              </a:rPr>
              <a:t>Invoice_No</a:t>
            </a:r>
            <a:r>
              <a:rPr lang="en-IN" sz="1400">
                <a:solidFill>
                  <a:srgbClr val="0070C0"/>
                </a:solidFill>
                <a:latin typeface="Lato" panose="020F0502020204030203" pitchFamily="34" charset="0"/>
                <a:ea typeface="Lato" panose="020F0502020204030203" pitchFamily="34" charset="0"/>
                <a:cs typeface="Lato" panose="020F0502020204030203" pitchFamily="34" charset="0"/>
              </a:rPr>
              <a:t> is the primary key):</a:t>
            </a:r>
            <a:endParaRPr lang="en-IN" sz="140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AA6CB35F-F7CE-71B6-2E75-BD4BEF87F1E2}"/>
              </a:ext>
            </a:extLst>
          </p:cNvPr>
          <p:cNvSpPr txBox="1"/>
          <p:nvPr/>
        </p:nvSpPr>
        <p:spPr>
          <a:xfrm>
            <a:off x="3537738" y="4954984"/>
            <a:ext cx="3109937" cy="830997"/>
          </a:xfrm>
          <a:prstGeom prst="rect">
            <a:avLst/>
          </a:prstGeom>
          <a:noFill/>
        </p:spPr>
        <p:txBody>
          <a:bodyPr wrap="square">
            <a:spAutoFit/>
          </a:bodyPr>
          <a:lstStyle/>
          <a:p>
            <a:r>
              <a:rPr lang="en-US" sz="2000" b="1">
                <a:solidFill>
                  <a:srgbClr val="0070C0"/>
                </a:solidFill>
                <a:latin typeface="Lato" panose="020F0502020204030203" pitchFamily="34" charset="0"/>
                <a:ea typeface="Lato" panose="020F0502020204030203" pitchFamily="34" charset="0"/>
                <a:cs typeface="Lato" panose="020F0502020204030203" pitchFamily="34" charset="0"/>
              </a:rPr>
              <a:t>RawMaterial_Vendor</a:t>
            </a:r>
          </a:p>
          <a:p>
            <a:r>
              <a:rPr lang="en-IN" sz="1400">
                <a:solidFill>
                  <a:srgbClr val="0070C0"/>
                </a:solidFill>
                <a:latin typeface="Lato" panose="020F0502020204030203" pitchFamily="34" charset="0"/>
                <a:ea typeface="Lato" panose="020F0502020204030203" pitchFamily="34" charset="0"/>
                <a:cs typeface="Lato" panose="020F0502020204030203" pitchFamily="34" charset="0"/>
              </a:rPr>
              <a:t>(</a:t>
            </a:r>
            <a:r>
              <a:rPr lang="en-IN" sz="1400" err="1">
                <a:solidFill>
                  <a:srgbClr val="0070C0"/>
                </a:solidFill>
                <a:latin typeface="Lato" panose="020F0502020204030203" pitchFamily="34" charset="0"/>
                <a:ea typeface="Lato" panose="020F0502020204030203" pitchFamily="34" charset="0"/>
                <a:cs typeface="Lato" panose="020F0502020204030203" pitchFamily="34" charset="0"/>
              </a:rPr>
              <a:t>Material_Code</a:t>
            </a:r>
            <a:r>
              <a:rPr lang="en-IN" sz="1400">
                <a:solidFill>
                  <a:srgbClr val="0070C0"/>
                </a:solidFill>
                <a:latin typeface="Lato" panose="020F0502020204030203" pitchFamily="34" charset="0"/>
                <a:ea typeface="Lato" panose="020F0502020204030203" pitchFamily="34" charset="0"/>
                <a:cs typeface="Lato" panose="020F0502020204030203" pitchFamily="34" charset="0"/>
              </a:rPr>
              <a:t> and </a:t>
            </a:r>
            <a:r>
              <a:rPr lang="en-IN" sz="1400" err="1">
                <a:solidFill>
                  <a:srgbClr val="0070C0"/>
                </a:solidFill>
                <a:latin typeface="Lato" panose="020F0502020204030203" pitchFamily="34" charset="0"/>
                <a:ea typeface="Lato" panose="020F0502020204030203" pitchFamily="34" charset="0"/>
                <a:cs typeface="Lato" panose="020F0502020204030203" pitchFamily="34" charset="0"/>
              </a:rPr>
              <a:t>Supplier_ID</a:t>
            </a:r>
            <a:r>
              <a:rPr lang="en-IN" sz="1400">
                <a:solidFill>
                  <a:srgbClr val="0070C0"/>
                </a:solidFill>
                <a:latin typeface="Lato" panose="020F0502020204030203" pitchFamily="34" charset="0"/>
                <a:ea typeface="Lato" panose="020F0502020204030203" pitchFamily="34" charset="0"/>
                <a:cs typeface="Lato" panose="020F0502020204030203" pitchFamily="34" charset="0"/>
              </a:rPr>
              <a:t> is the composite primary key):</a:t>
            </a:r>
            <a:endParaRPr lang="en-IN" sz="1400">
              <a:latin typeface="Lato" panose="020F0502020204030203" pitchFamily="34" charset="0"/>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7DFD6B45-9C8F-F216-C615-AA0C98805D3D}"/>
              </a:ext>
            </a:extLst>
          </p:cNvPr>
          <p:cNvSpPr txBox="1"/>
          <p:nvPr/>
        </p:nvSpPr>
        <p:spPr>
          <a:xfrm>
            <a:off x="6739951" y="4939436"/>
            <a:ext cx="2688721" cy="1046440"/>
          </a:xfrm>
          <a:prstGeom prst="rect">
            <a:avLst/>
          </a:prstGeom>
          <a:noFill/>
        </p:spPr>
        <p:txBody>
          <a:bodyPr wrap="square">
            <a:spAutoFit/>
          </a:bodyPr>
          <a:lstStyle/>
          <a:p>
            <a:r>
              <a:rPr lang="en-IN" sz="2000" b="1">
                <a:solidFill>
                  <a:srgbClr val="0070C0"/>
                </a:solidFill>
                <a:latin typeface="Lato" panose="020F0502020204030203" pitchFamily="34" charset="0"/>
                <a:ea typeface="Lato" panose="020F0502020204030203" pitchFamily="34" charset="0"/>
                <a:cs typeface="Lato" panose="020F0502020204030203" pitchFamily="34" charset="0"/>
              </a:rPr>
              <a:t>Shipping_Location</a:t>
            </a:r>
          </a:p>
          <a:p>
            <a:r>
              <a:rPr lang="en-IN" sz="1400">
                <a:solidFill>
                  <a:srgbClr val="0070C0"/>
                </a:solidFill>
                <a:latin typeface="Lato" panose="020F0502020204030203" pitchFamily="34" charset="0"/>
                <a:ea typeface="Lato" panose="020F0502020204030203" pitchFamily="34" charset="0"/>
                <a:cs typeface="Lato" panose="020F0502020204030203" pitchFamily="34" charset="0"/>
              </a:rPr>
              <a:t>(</a:t>
            </a:r>
            <a:r>
              <a:rPr lang="en-IN" sz="1400" err="1">
                <a:solidFill>
                  <a:srgbClr val="0070C0"/>
                </a:solidFill>
                <a:latin typeface="Lato" panose="020F0502020204030203" pitchFamily="34" charset="0"/>
                <a:ea typeface="Lato" panose="020F0502020204030203" pitchFamily="34" charset="0"/>
                <a:cs typeface="Lato" panose="020F0502020204030203" pitchFamily="34" charset="0"/>
              </a:rPr>
              <a:t>Shipping_Company_code</a:t>
            </a:r>
            <a:r>
              <a:rPr lang="en-IN" sz="1400">
                <a:solidFill>
                  <a:srgbClr val="0070C0"/>
                </a:solidFill>
                <a:latin typeface="Lato" panose="020F0502020204030203" pitchFamily="34" charset="0"/>
                <a:ea typeface="Lato" panose="020F0502020204030203" pitchFamily="34" charset="0"/>
                <a:cs typeface="Lato" panose="020F0502020204030203" pitchFamily="34" charset="0"/>
              </a:rPr>
              <a:t> and </a:t>
            </a:r>
            <a:r>
              <a:rPr lang="en-IN" sz="1400" err="1">
                <a:solidFill>
                  <a:srgbClr val="0070C0"/>
                </a:solidFill>
                <a:latin typeface="Lato" panose="020F0502020204030203" pitchFamily="34" charset="0"/>
                <a:ea typeface="Lato" panose="020F0502020204030203" pitchFamily="34" charset="0"/>
                <a:cs typeface="Lato" panose="020F0502020204030203" pitchFamily="34" charset="0"/>
              </a:rPr>
              <a:t>Ship_to_location</a:t>
            </a:r>
            <a:r>
              <a:rPr lang="en-IN" sz="1400">
                <a:solidFill>
                  <a:srgbClr val="0070C0"/>
                </a:solidFill>
                <a:latin typeface="Lato" panose="020F0502020204030203" pitchFamily="34" charset="0"/>
                <a:ea typeface="Lato" panose="020F0502020204030203" pitchFamily="34" charset="0"/>
                <a:cs typeface="Lato" panose="020F0502020204030203" pitchFamily="34" charset="0"/>
              </a:rPr>
              <a:t> is the composite  primary key):</a:t>
            </a:r>
            <a:endParaRPr lang="en-IN" sz="1400">
              <a:latin typeface="Lato" panose="020F0502020204030203" pitchFamily="34" charset="0"/>
              <a:ea typeface="Lato" panose="020F0502020204030203" pitchFamily="34" charset="0"/>
              <a:cs typeface="Lato" panose="020F0502020204030203" pitchFamily="34" charset="0"/>
            </a:endParaRPr>
          </a:p>
        </p:txBody>
      </p:sp>
      <p:sp>
        <p:nvSpPr>
          <p:cNvPr id="14" name="TextBox 13">
            <a:extLst>
              <a:ext uri="{FF2B5EF4-FFF2-40B4-BE49-F238E27FC236}">
                <a16:creationId xmlns:a16="http://schemas.microsoft.com/office/drawing/2014/main" id="{7F9C1932-A507-6099-437A-710A0694858C}"/>
              </a:ext>
            </a:extLst>
          </p:cNvPr>
          <p:cNvSpPr txBox="1"/>
          <p:nvPr/>
        </p:nvSpPr>
        <p:spPr>
          <a:xfrm>
            <a:off x="9756475" y="4924504"/>
            <a:ext cx="2346385" cy="1354217"/>
          </a:xfrm>
          <a:prstGeom prst="rect">
            <a:avLst/>
          </a:prstGeom>
          <a:noFill/>
        </p:spPr>
        <p:txBody>
          <a:bodyPr wrap="square">
            <a:spAutoFit/>
          </a:bodyPr>
          <a:lstStyle/>
          <a:p>
            <a:r>
              <a:rPr lang="en-IN" sz="2000" b="1" err="1">
                <a:solidFill>
                  <a:srgbClr val="0070C0"/>
                </a:solidFill>
                <a:latin typeface="Lato" panose="020F0502020204030203" pitchFamily="34" charset="0"/>
                <a:ea typeface="Lato" panose="020F0502020204030203" pitchFamily="34" charset="0"/>
                <a:cs typeface="Lato" panose="020F0502020204030203" pitchFamily="34" charset="0"/>
              </a:rPr>
              <a:t>Vendor_Phone</a:t>
            </a:r>
            <a:endParaRPr lang="en-IN" sz="1400" b="1">
              <a:solidFill>
                <a:srgbClr val="0070C0"/>
              </a:solidFill>
              <a:latin typeface="Lato" panose="020F0502020204030203" pitchFamily="34" charset="0"/>
              <a:ea typeface="Lato" panose="020F0502020204030203" pitchFamily="34" charset="0"/>
              <a:cs typeface="Lato" panose="020F0502020204030203" pitchFamily="34" charset="0"/>
            </a:endParaRPr>
          </a:p>
          <a:p>
            <a:r>
              <a:rPr lang="en-IN" sz="1400">
                <a:solidFill>
                  <a:srgbClr val="0070C0"/>
                </a:solidFill>
                <a:latin typeface="Lato" panose="020F0502020204030203" pitchFamily="34" charset="0"/>
                <a:ea typeface="Lato" panose="020F0502020204030203" pitchFamily="34" charset="0"/>
                <a:cs typeface="Lato" panose="020F0502020204030203" pitchFamily="34" charset="0"/>
              </a:rPr>
              <a:t>(</a:t>
            </a:r>
            <a:r>
              <a:rPr lang="en-IN" sz="1400" err="1">
                <a:solidFill>
                  <a:srgbClr val="0070C0"/>
                </a:solidFill>
                <a:latin typeface="Lato" panose="020F0502020204030203" pitchFamily="34" charset="0"/>
                <a:ea typeface="Lato" panose="020F0502020204030203" pitchFamily="34" charset="0"/>
                <a:cs typeface="Lato" panose="020F0502020204030203" pitchFamily="34" charset="0"/>
              </a:rPr>
              <a:t>Vendor_ID</a:t>
            </a:r>
            <a:r>
              <a:rPr lang="en-IN" sz="1400">
                <a:solidFill>
                  <a:srgbClr val="0070C0"/>
                </a:solidFill>
                <a:latin typeface="Lato" panose="020F0502020204030203" pitchFamily="34" charset="0"/>
                <a:ea typeface="Lato" panose="020F0502020204030203" pitchFamily="34" charset="0"/>
                <a:cs typeface="Lato" panose="020F0502020204030203" pitchFamily="34" charset="0"/>
              </a:rPr>
              <a:t> and </a:t>
            </a:r>
            <a:r>
              <a:rPr lang="en-IN" sz="1400" err="1">
                <a:solidFill>
                  <a:srgbClr val="0070C0"/>
                </a:solidFill>
                <a:latin typeface="Lato" panose="020F0502020204030203" pitchFamily="34" charset="0"/>
                <a:ea typeface="Lato" panose="020F0502020204030203" pitchFamily="34" charset="0"/>
                <a:cs typeface="Lato" panose="020F0502020204030203" pitchFamily="34" charset="0"/>
              </a:rPr>
              <a:t>Vendor_Phone</a:t>
            </a:r>
            <a:r>
              <a:rPr lang="en-IN" sz="1400">
                <a:solidFill>
                  <a:srgbClr val="0070C0"/>
                </a:solidFill>
                <a:latin typeface="Lato" panose="020F0502020204030203" pitchFamily="34" charset="0"/>
                <a:ea typeface="Lato" panose="020F0502020204030203" pitchFamily="34" charset="0"/>
                <a:cs typeface="Lato" panose="020F0502020204030203" pitchFamily="34" charset="0"/>
              </a:rPr>
              <a:t> is the composite primary key):</a:t>
            </a:r>
            <a:endParaRPr lang="en-IN" sz="1400">
              <a:latin typeface="Lato" panose="020F0502020204030203" pitchFamily="34" charset="0"/>
              <a:ea typeface="Lato" panose="020F0502020204030203" pitchFamily="34" charset="0"/>
              <a:cs typeface="Lato" panose="020F0502020204030203" pitchFamily="34" charset="0"/>
            </a:endParaRPr>
          </a:p>
          <a:p>
            <a:endParaRPr lang="en-IN" sz="200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7290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E5F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617481-9B6B-9003-5EAF-AA1CE08DE15C}"/>
              </a:ext>
            </a:extLst>
          </p:cNvPr>
          <p:cNvSpPr/>
          <p:nvPr/>
        </p:nvSpPr>
        <p:spPr>
          <a:xfrm>
            <a:off x="-36476" y="-10930"/>
            <a:ext cx="9444636" cy="805332"/>
          </a:xfrm>
          <a:prstGeom prst="rect">
            <a:avLst/>
          </a:prstGeom>
          <a:solidFill>
            <a:srgbClr val="FCE0EE"/>
          </a:solidFill>
          <a:ln>
            <a:solidFill>
              <a:srgbClr val="F9C7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A442696D-4399-8D27-8999-283B54DAE39D}"/>
              </a:ext>
            </a:extLst>
          </p:cNvPr>
          <p:cNvSpPr txBox="1"/>
          <p:nvPr/>
        </p:nvSpPr>
        <p:spPr>
          <a:xfrm>
            <a:off x="395581" y="135512"/>
            <a:ext cx="6945497" cy="584775"/>
          </a:xfrm>
          <a:prstGeom prst="rect">
            <a:avLst/>
          </a:prstGeom>
          <a:noFill/>
        </p:spPr>
        <p:txBody>
          <a:bodyPr wrap="square" rtlCol="0">
            <a:spAutoFit/>
          </a:bodyPr>
          <a:lstStyle/>
          <a:p>
            <a:r>
              <a:rPr lang="en-US" sz="3200" b="1">
                <a:solidFill>
                  <a:srgbClr val="0070C0"/>
                </a:solidFill>
                <a:latin typeface="Modern Love" panose="04090805081005020601" pitchFamily="82" charset="0"/>
              </a:rPr>
              <a:t>CONCEPTUAL MODELLING</a:t>
            </a:r>
            <a:endParaRPr lang="en-IN" sz="3200" b="1">
              <a:solidFill>
                <a:srgbClr val="0070C0"/>
              </a:solidFill>
              <a:latin typeface="Modern Love" panose="04090805081005020601" pitchFamily="82" charset="0"/>
            </a:endParaRPr>
          </a:p>
        </p:txBody>
      </p:sp>
      <p:sp>
        <p:nvSpPr>
          <p:cNvPr id="26" name="TextBox 25">
            <a:extLst>
              <a:ext uri="{FF2B5EF4-FFF2-40B4-BE49-F238E27FC236}">
                <a16:creationId xmlns:a16="http://schemas.microsoft.com/office/drawing/2014/main" id="{3DF8EC6D-6C06-3DE2-CA22-BF3061C6FEDD}"/>
              </a:ext>
            </a:extLst>
          </p:cNvPr>
          <p:cNvSpPr txBox="1"/>
          <p:nvPr/>
        </p:nvSpPr>
        <p:spPr>
          <a:xfrm>
            <a:off x="-20512" y="1213535"/>
            <a:ext cx="9428672" cy="965777"/>
          </a:xfrm>
          <a:prstGeom prst="rect">
            <a:avLst/>
          </a:prstGeom>
          <a:noFill/>
        </p:spPr>
        <p:txBody>
          <a:bodyPr wrap="square" rtlCol="0">
            <a:spAutoFit/>
          </a:bodyPr>
          <a:lstStyle/>
          <a:p>
            <a:pPr marL="342900" lvl="0" indent="-342900">
              <a:lnSpc>
                <a:spcPct val="107000"/>
              </a:lnSpc>
              <a:spcAft>
                <a:spcPts val="800"/>
              </a:spcAft>
              <a:tabLst>
                <a:tab pos="457200" algn="l"/>
              </a:tabLst>
            </a:pPr>
            <a:r>
              <a:rPr lang="en-IN" kern="0" spc="15">
                <a:solidFill>
                  <a:srgbClr val="0070C0"/>
                </a:solidFill>
                <a:latin typeface="Lato" panose="020F0502020204030203" pitchFamily="34" charset="0"/>
                <a:ea typeface="Times New Roman" panose="02020603050405020304" pitchFamily="18" charset="0"/>
                <a:cs typeface="Times New Roman" panose="02020603050405020304" pitchFamily="18" charset="0"/>
              </a:rPr>
              <a:t>     </a:t>
            </a:r>
            <a:r>
              <a:rPr lang="en-US" kern="0" spc="15">
                <a:solidFill>
                  <a:srgbClr val="7030A0"/>
                </a:solidFill>
                <a:latin typeface="Lato" panose="020F0502020204030203" pitchFamily="34" charset="0"/>
                <a:ea typeface="Times New Roman" panose="02020603050405020304" pitchFamily="18" charset="0"/>
                <a:cs typeface="Times New Roman" panose="02020603050405020304" pitchFamily="18" charset="0"/>
              </a:rPr>
              <a:t>We used this </a:t>
            </a:r>
            <a:r>
              <a:rPr lang="en-US" kern="0" spc="15">
                <a:solidFill>
                  <a:srgbClr val="7030A0"/>
                </a:solidFill>
                <a:latin typeface="Lato" panose="020F0502020204030203" pitchFamily="34" charset="0"/>
                <a:cs typeface="Times New Roman" panose="02020603050405020304" pitchFamily="18" charset="0"/>
              </a:rPr>
              <a:t>graphical representation to illustrate the logical structure of a database, helping to visualize the entities, the relationships between these entities, attributes associated with each entity and the cardinality of the entities.</a:t>
            </a:r>
            <a:endParaRPr lang="en-IN" kern="0" spc="15">
              <a:solidFill>
                <a:srgbClr val="7030A0"/>
              </a:solidFill>
              <a:latin typeface="Lato" panose="020F0502020204030203"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3245E17E-FD77-7A69-39C2-AB972368A7CB}"/>
              </a:ext>
            </a:extLst>
          </p:cNvPr>
          <p:cNvSpPr txBox="1"/>
          <p:nvPr/>
        </p:nvSpPr>
        <p:spPr>
          <a:xfrm>
            <a:off x="-112144" y="791407"/>
            <a:ext cx="9428672" cy="452175"/>
          </a:xfrm>
          <a:prstGeom prst="rect">
            <a:avLst/>
          </a:prstGeom>
          <a:noFill/>
        </p:spPr>
        <p:txBody>
          <a:bodyPr wrap="square" rtlCol="0">
            <a:spAutoFit/>
          </a:bodyPr>
          <a:lstStyle/>
          <a:p>
            <a:pPr marL="342900" lvl="0" indent="-342900">
              <a:lnSpc>
                <a:spcPct val="107000"/>
              </a:lnSpc>
              <a:spcAft>
                <a:spcPts val="800"/>
              </a:spcAft>
              <a:tabLst>
                <a:tab pos="457200" algn="l"/>
              </a:tabLst>
            </a:pPr>
            <a:r>
              <a:rPr lang="en-IN" sz="2400" b="1">
                <a:solidFill>
                  <a:srgbClr val="0070C0"/>
                </a:solidFill>
                <a:latin typeface="Bahnschrift SemiBold" panose="020B0502040204020203" pitchFamily="34" charset="0"/>
              </a:rPr>
              <a:t>     </a:t>
            </a:r>
            <a:r>
              <a:rPr lang="en-IN" sz="2000" b="1">
                <a:solidFill>
                  <a:srgbClr val="0070C0"/>
                </a:solidFill>
                <a:latin typeface="Bahnschrift SemiBold" panose="020B0502040204020203" pitchFamily="34" charset="0"/>
              </a:rPr>
              <a:t>Entity Relationship Diagram(ERD):</a:t>
            </a:r>
            <a:endParaRPr lang="en-IN" sz="2000" kern="0" spc="15">
              <a:solidFill>
                <a:srgbClr val="7030A0"/>
              </a:solidFill>
              <a:latin typeface="Bahnschrift SemiBold" panose="020B0502040204020203"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50E6D69-A5F7-6EC5-1EF8-9EFB86E1ECBE}"/>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3105" y="2223649"/>
            <a:ext cx="7122070" cy="4498839"/>
          </a:xfrm>
          <a:prstGeom prst="rect">
            <a:avLst/>
          </a:prstGeom>
        </p:spPr>
      </p:pic>
      <p:pic>
        <p:nvPicPr>
          <p:cNvPr id="3" name="Picture 2">
            <a:extLst>
              <a:ext uri="{FF2B5EF4-FFF2-40B4-BE49-F238E27FC236}">
                <a16:creationId xmlns:a16="http://schemas.microsoft.com/office/drawing/2014/main" id="{2714D10B-A0D4-757D-CE45-7B3158DC135B}"/>
              </a:ext>
            </a:extLst>
          </p:cNvPr>
          <p:cNvPicPr>
            <a:picLocks noChangeAspect="1"/>
          </p:cNvPicPr>
          <p:nvPr/>
        </p:nvPicPr>
        <p:blipFill rotWithShape="1">
          <a:blip r:embed="rId3">
            <a:alphaModFix amt="35000"/>
          </a:blip>
          <a:srcRect l="61804" r="7235"/>
          <a:stretch/>
        </p:blipFill>
        <p:spPr>
          <a:xfrm>
            <a:off x="9408160" y="0"/>
            <a:ext cx="2783840" cy="6858000"/>
          </a:xfrm>
          <a:prstGeom prst="rect">
            <a:avLst/>
          </a:prstGeom>
        </p:spPr>
      </p:pic>
    </p:spTree>
    <p:extLst>
      <p:ext uri="{BB962C8B-B14F-4D97-AF65-F5344CB8AC3E}">
        <p14:creationId xmlns:p14="http://schemas.microsoft.com/office/powerpoint/2010/main" val="2831831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3C2FD-E264-08CE-08C8-A4E248B8B7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B3F7B6-E3BD-6F43-148E-3BBD04F1ED1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1A8549-8D2B-DBF4-F0A3-C0BC771792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640" y="0"/>
            <a:ext cx="10840720" cy="6847820"/>
          </a:xfrm>
          <a:prstGeom prst="rect">
            <a:avLst/>
          </a:prstGeom>
        </p:spPr>
      </p:pic>
    </p:spTree>
    <p:extLst>
      <p:ext uri="{BB962C8B-B14F-4D97-AF65-F5344CB8AC3E}">
        <p14:creationId xmlns:p14="http://schemas.microsoft.com/office/powerpoint/2010/main" val="445118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b3c0be1-ed45-414a-9bf2-d2150e7defc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5A712F3DA47A141B7532B38401E2DE3" ma:contentTypeVersion="11" ma:contentTypeDescription="Create a new document." ma:contentTypeScope="" ma:versionID="feec8014bd0d9eea40dfb593cc01f044">
  <xsd:schema xmlns:xsd="http://www.w3.org/2001/XMLSchema" xmlns:xs="http://www.w3.org/2001/XMLSchema" xmlns:p="http://schemas.microsoft.com/office/2006/metadata/properties" xmlns:ns3="fb3c0be1-ed45-414a-9bf2-d2150e7defc9" xmlns:ns4="c49e7613-215b-478b-b949-decfcf579667" targetNamespace="http://schemas.microsoft.com/office/2006/metadata/properties" ma:root="true" ma:fieldsID="739e0f8e09ebee93436f6de46335c50b" ns3:_="" ns4:_="">
    <xsd:import namespace="fb3c0be1-ed45-414a-9bf2-d2150e7defc9"/>
    <xsd:import namespace="c49e7613-215b-478b-b949-decfcf57966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3c0be1-ed45-414a-9bf2-d2150e7def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9e7613-215b-478b-b949-decfcf57966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FBAD9F-3009-46C9-9410-1D3EC97D515C}">
  <ds:schemaRefs>
    <ds:schemaRef ds:uri="c49e7613-215b-478b-b949-decfcf579667"/>
    <ds:schemaRef ds:uri="fb3c0be1-ed45-414a-9bf2-d2150e7defc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5EBE9B7-C43D-479D-97B3-3571E133977B}">
  <ds:schemaRefs>
    <ds:schemaRef ds:uri="c49e7613-215b-478b-b949-decfcf579667"/>
    <ds:schemaRef ds:uri="fb3c0be1-ed45-414a-9bf2-d2150e7defc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BA5AA74-0E5B-4549-8CF1-4701C0CBB5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0</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alvinapatra@outlook.com</dc:creator>
  <cp:revision>2</cp:revision>
  <dcterms:created xsi:type="dcterms:W3CDTF">2023-10-02T03:32:37Z</dcterms:created>
  <dcterms:modified xsi:type="dcterms:W3CDTF">2024-05-26T22:53:26Z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2023-10-03T02:56:07Z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ced94757-c4ee-45d1-979c-e4b88222a423</vt:lpwstr>
  </property>
  <property fmtid="{D5CDD505-2E9C-101B-9397-08002B2CF9AE}" pid="8" name="MSIP_Label_4044bd30-2ed7-4c9d-9d12-46200872a97b_ContentBits">
    <vt:lpwstr>0</vt:lpwstr>
  </property>
  <property fmtid="{D5CDD505-2E9C-101B-9397-08002B2CF9AE}" pid="9" name="ContentTypeId">
    <vt:lpwstr>0x01010045A712F3DA47A141B7532B38401E2DE3</vt:lpwstr>
  </property>
</Properties>
</file>